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2584" r:id="rId3"/>
    <p:sldId id="2562" r:id="rId4"/>
    <p:sldId id="2568" r:id="rId5"/>
    <p:sldId id="2571" r:id="rId6"/>
    <p:sldId id="2572" r:id="rId7"/>
    <p:sldId id="2574" r:id="rId8"/>
    <p:sldId id="2575" r:id="rId9"/>
    <p:sldId id="2585" r:id="rId10"/>
    <p:sldId id="258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ethods and Tools Used in Global Cooling Watch and Global Cooling Pledge Progress Report" id="{30A0BDD6-50DE-4CF4-B809-F64A1B6EC96A}">
          <p14:sldIdLst>
            <p14:sldId id="2584"/>
            <p14:sldId id="2562"/>
            <p14:sldId id="2568"/>
            <p14:sldId id="2571"/>
            <p14:sldId id="2572"/>
            <p14:sldId id="2574"/>
            <p14:sldId id="2575"/>
            <p14:sldId id="2585"/>
            <p14:sldId id="258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0"/>
  </p:normalViewPr>
  <p:slideViewPr>
    <p:cSldViewPr snapToGrid="0">
      <p:cViewPr varScale="1">
        <p:scale>
          <a:sx n="141" d="100"/>
          <a:sy n="141" d="100"/>
        </p:scale>
        <p:origin x="908" y="3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30F33C-5D43-48CF-9A24-D06FEA7D1EBF}"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84F3AE7A-9B18-456D-95ED-99D95FC36499}">
      <dgm:prSet/>
      <dgm:spPr/>
      <dgm:t>
        <a:bodyPr/>
        <a:lstStyle/>
        <a:p>
          <a:pPr>
            <a:lnSpc>
              <a:spcPct val="100000"/>
            </a:lnSpc>
            <a:defRPr b="1"/>
          </a:pPr>
          <a:r>
            <a:rPr lang="en-US" dirty="0"/>
            <a:t>Importance of Data Accuracy</a:t>
          </a:r>
        </a:p>
      </dgm:t>
    </dgm:pt>
    <dgm:pt modelId="{788E01E8-6E02-46C1-85E2-B1A16B18C2C5}" type="parTrans" cxnId="{EB584391-C0C7-4154-8909-8D983A3EB2C3}">
      <dgm:prSet/>
      <dgm:spPr/>
      <dgm:t>
        <a:bodyPr/>
        <a:lstStyle/>
        <a:p>
          <a:endParaRPr lang="en-US"/>
        </a:p>
      </dgm:t>
    </dgm:pt>
    <dgm:pt modelId="{D8AF4026-7683-470A-9292-CE775B19E413}" type="sibTrans" cxnId="{EB584391-C0C7-4154-8909-8D983A3EB2C3}">
      <dgm:prSet/>
      <dgm:spPr/>
      <dgm:t>
        <a:bodyPr/>
        <a:lstStyle/>
        <a:p>
          <a:pPr>
            <a:lnSpc>
              <a:spcPct val="100000"/>
            </a:lnSpc>
            <a:defRPr b="1"/>
          </a:pPr>
          <a:endParaRPr lang="en-US"/>
        </a:p>
      </dgm:t>
    </dgm:pt>
    <dgm:pt modelId="{C30706E9-7B6D-4275-B2D4-08324D8F7FD0}">
      <dgm:prSet/>
      <dgm:spPr/>
      <dgm:t>
        <a:bodyPr/>
        <a:lstStyle/>
        <a:p>
          <a:pPr>
            <a:lnSpc>
              <a:spcPct val="100000"/>
            </a:lnSpc>
          </a:pPr>
          <a:r>
            <a:rPr lang="en-US"/>
            <a:t>Data accuracy is critical for effective decision-making processes across various sectors and industries.</a:t>
          </a:r>
        </a:p>
      </dgm:t>
    </dgm:pt>
    <dgm:pt modelId="{4CF53495-90A6-40AD-A193-5106F62ABEC7}" type="parTrans" cxnId="{F94A691B-C0E3-4034-8328-1B277D5BC7B0}">
      <dgm:prSet/>
      <dgm:spPr/>
      <dgm:t>
        <a:bodyPr/>
        <a:lstStyle/>
        <a:p>
          <a:endParaRPr lang="en-US"/>
        </a:p>
      </dgm:t>
    </dgm:pt>
    <dgm:pt modelId="{2BE66F04-913A-44E3-91A6-66F0D4DA8099}" type="sibTrans" cxnId="{F94A691B-C0E3-4034-8328-1B277D5BC7B0}">
      <dgm:prSet/>
      <dgm:spPr/>
      <dgm:t>
        <a:bodyPr/>
        <a:lstStyle/>
        <a:p>
          <a:endParaRPr lang="en-US"/>
        </a:p>
      </dgm:t>
    </dgm:pt>
    <dgm:pt modelId="{6E1A2624-30E8-4E04-9AA3-1547038BAF06}">
      <dgm:prSet/>
      <dgm:spPr/>
      <dgm:t>
        <a:bodyPr/>
        <a:lstStyle/>
        <a:p>
          <a:pPr>
            <a:lnSpc>
              <a:spcPct val="100000"/>
            </a:lnSpc>
            <a:defRPr b="1"/>
          </a:pPr>
          <a:r>
            <a:rPr lang="en-US"/>
            <a:t>Validation Processes</a:t>
          </a:r>
        </a:p>
      </dgm:t>
    </dgm:pt>
    <dgm:pt modelId="{025AB81C-D350-484D-AD13-DE39FE516729}" type="parTrans" cxnId="{B189F2AB-EE56-4448-BA45-807E3DF3C9D1}">
      <dgm:prSet/>
      <dgm:spPr/>
      <dgm:t>
        <a:bodyPr/>
        <a:lstStyle/>
        <a:p>
          <a:endParaRPr lang="en-US"/>
        </a:p>
      </dgm:t>
    </dgm:pt>
    <dgm:pt modelId="{B5EC1669-B92C-4DDD-9141-C4A160AF1624}" type="sibTrans" cxnId="{B189F2AB-EE56-4448-BA45-807E3DF3C9D1}">
      <dgm:prSet/>
      <dgm:spPr/>
      <dgm:t>
        <a:bodyPr/>
        <a:lstStyle/>
        <a:p>
          <a:pPr>
            <a:lnSpc>
              <a:spcPct val="100000"/>
            </a:lnSpc>
            <a:defRPr b="1"/>
          </a:pPr>
          <a:endParaRPr lang="en-US"/>
        </a:p>
      </dgm:t>
    </dgm:pt>
    <dgm:pt modelId="{FECCE449-20E8-4991-BECC-5B41F8399071}">
      <dgm:prSet/>
      <dgm:spPr/>
      <dgm:t>
        <a:bodyPr/>
        <a:lstStyle/>
        <a:p>
          <a:pPr>
            <a:lnSpc>
              <a:spcPct val="100000"/>
            </a:lnSpc>
          </a:pPr>
          <a:r>
            <a:rPr lang="en-US"/>
            <a:t>Implementing rigorous validation processes ensures the data collected is reliable and trustworthy.</a:t>
          </a:r>
        </a:p>
      </dgm:t>
    </dgm:pt>
    <dgm:pt modelId="{B4742E1D-C428-4112-B8CA-33B4E52A93A0}" type="parTrans" cxnId="{3AB75267-CB5F-4C6E-8470-55DADE0DD2FD}">
      <dgm:prSet/>
      <dgm:spPr/>
      <dgm:t>
        <a:bodyPr/>
        <a:lstStyle/>
        <a:p>
          <a:endParaRPr lang="en-US"/>
        </a:p>
      </dgm:t>
    </dgm:pt>
    <dgm:pt modelId="{A77E28DE-89A8-4396-804D-749F13738B9B}" type="sibTrans" cxnId="{3AB75267-CB5F-4C6E-8470-55DADE0DD2FD}">
      <dgm:prSet/>
      <dgm:spPr/>
      <dgm:t>
        <a:bodyPr/>
        <a:lstStyle/>
        <a:p>
          <a:endParaRPr lang="en-US"/>
        </a:p>
      </dgm:t>
    </dgm:pt>
    <dgm:pt modelId="{FFFAE5B4-665B-4D58-BA47-D8BB677B8783}">
      <dgm:prSet/>
      <dgm:spPr/>
      <dgm:t>
        <a:bodyPr/>
        <a:lstStyle/>
        <a:p>
          <a:pPr>
            <a:lnSpc>
              <a:spcPct val="100000"/>
            </a:lnSpc>
            <a:defRPr b="1"/>
          </a:pPr>
          <a:r>
            <a:rPr lang="en-US"/>
            <a:t>Standard Methodologies</a:t>
          </a:r>
        </a:p>
      </dgm:t>
    </dgm:pt>
    <dgm:pt modelId="{AA822365-616A-48B3-B99F-7FBB57039545}" type="parTrans" cxnId="{E6AB8629-CB92-466E-BE4F-C7BB73D5264D}">
      <dgm:prSet/>
      <dgm:spPr/>
      <dgm:t>
        <a:bodyPr/>
        <a:lstStyle/>
        <a:p>
          <a:endParaRPr lang="en-US"/>
        </a:p>
      </dgm:t>
    </dgm:pt>
    <dgm:pt modelId="{953B217C-B3AF-4E9D-A88C-1A9A5F4B5DF9}" type="sibTrans" cxnId="{E6AB8629-CB92-466E-BE4F-C7BB73D5264D}">
      <dgm:prSet/>
      <dgm:spPr/>
      <dgm:t>
        <a:bodyPr/>
        <a:lstStyle/>
        <a:p>
          <a:endParaRPr lang="en-US"/>
        </a:p>
      </dgm:t>
    </dgm:pt>
    <dgm:pt modelId="{63C097FF-B9EE-48DE-9D91-E5034170EF71}">
      <dgm:prSet/>
      <dgm:spPr/>
      <dgm:t>
        <a:bodyPr/>
        <a:lstStyle/>
        <a:p>
          <a:pPr>
            <a:lnSpc>
              <a:spcPct val="100000"/>
            </a:lnSpc>
          </a:pPr>
          <a:r>
            <a:rPr lang="en-US"/>
            <a:t>Using standard methodologies aids in maintaining the integrity of data and improving data quality.</a:t>
          </a:r>
        </a:p>
      </dgm:t>
    </dgm:pt>
    <dgm:pt modelId="{BB7EA1D9-BC29-49D7-AD9B-793BB8263716}" type="parTrans" cxnId="{1640742B-A83E-4674-92F3-BE2B4768E4DF}">
      <dgm:prSet/>
      <dgm:spPr/>
      <dgm:t>
        <a:bodyPr/>
        <a:lstStyle/>
        <a:p>
          <a:endParaRPr lang="en-US"/>
        </a:p>
      </dgm:t>
    </dgm:pt>
    <dgm:pt modelId="{1670C772-71AA-4BD5-B9B2-3D647B57B454}" type="sibTrans" cxnId="{1640742B-A83E-4674-92F3-BE2B4768E4DF}">
      <dgm:prSet/>
      <dgm:spPr/>
      <dgm:t>
        <a:bodyPr/>
        <a:lstStyle/>
        <a:p>
          <a:endParaRPr lang="en-US"/>
        </a:p>
      </dgm:t>
    </dgm:pt>
    <dgm:pt modelId="{D9CF3D31-24AD-4855-83AD-93EF5317EB73}" type="pres">
      <dgm:prSet presAssocID="{DE30F33C-5D43-48CF-9A24-D06FEA7D1EBF}" presName="Root" presStyleCnt="0">
        <dgm:presLayoutVars>
          <dgm:dir/>
          <dgm:resizeHandles val="exact"/>
        </dgm:presLayoutVars>
      </dgm:prSet>
      <dgm:spPr/>
    </dgm:pt>
    <dgm:pt modelId="{2B85ACE0-0B12-49EB-9DE4-21CD1CF1A618}" type="pres">
      <dgm:prSet presAssocID="{84F3AE7A-9B18-456D-95ED-99D95FC36499}" presName="Composite" presStyleCnt="0"/>
      <dgm:spPr/>
    </dgm:pt>
    <dgm:pt modelId="{26BDFBDE-B142-4199-9931-4D915E33C90B}" type="pres">
      <dgm:prSet presAssocID="{84F3AE7A-9B18-456D-95ED-99D95FC36499}"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0392" r="12857" b="-2"/>
          <a:stretch/>
        </a:blipFill>
      </dgm:spPr>
      <dgm:extLst>
        <a:ext uri="{E40237B7-FDA0-4F09-8148-C483321AD2D9}">
          <dgm14:cNvPr xmlns:dgm14="http://schemas.microsoft.com/office/drawing/2010/diagram" id="0" name="" descr="Digest those facts and figures... literal interpretation of the business lunch."/>
        </a:ext>
      </dgm:extLst>
    </dgm:pt>
    <dgm:pt modelId="{FE53468C-FC9C-48C3-8B88-732109920A31}" type="pres">
      <dgm:prSet presAssocID="{84F3AE7A-9B18-456D-95ED-99D95FC36499}" presName="Subtitle" presStyleLbl="revTx" presStyleIdx="0" presStyleCnt="6">
        <dgm:presLayoutVars>
          <dgm:chMax val="0"/>
          <dgm:bulletEnabled/>
        </dgm:presLayoutVars>
      </dgm:prSet>
      <dgm:spPr/>
    </dgm:pt>
    <dgm:pt modelId="{1DB7E22C-395E-4C94-AC23-851BB6D30C85}" type="pres">
      <dgm:prSet presAssocID="{84F3AE7A-9B18-456D-95ED-99D95FC36499}" presName="Description" presStyleLbl="revTx" presStyleIdx="1" presStyleCnt="6">
        <dgm:presLayoutVars>
          <dgm:bulletEnabled/>
        </dgm:presLayoutVars>
      </dgm:prSet>
      <dgm:spPr/>
    </dgm:pt>
    <dgm:pt modelId="{3FA71045-573D-4E43-A873-68701A97858E}" type="pres">
      <dgm:prSet presAssocID="{D8AF4026-7683-470A-9292-CE775B19E413}" presName="sibTrans" presStyleLbl="sibTrans2D1" presStyleIdx="0" presStyleCnt="0"/>
      <dgm:spPr/>
    </dgm:pt>
    <dgm:pt modelId="{EC1CD591-F145-4AFE-8F50-0C5D28446183}" type="pres">
      <dgm:prSet presAssocID="{6E1A2624-30E8-4E04-9AA3-1547038BAF06}" presName="Composite" presStyleCnt="0"/>
      <dgm:spPr/>
    </dgm:pt>
    <dgm:pt modelId="{E5EEF984-87F8-480E-8328-22E83387F180}" type="pres">
      <dgm:prSet presAssocID="{6E1A2624-30E8-4E04-9AA3-1547038BAF06}"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7919" r="17077" b="-6"/>
          <a:stretch/>
        </a:blipFill>
      </dgm:spPr>
      <dgm:extLst>
        <a:ext uri="{E40237B7-FDA0-4F09-8148-C483321AD2D9}">
          <dgm14:cNvPr xmlns:dgm14="http://schemas.microsoft.com/office/drawing/2010/diagram" id="0" name="" descr="Credit score report"/>
        </a:ext>
      </dgm:extLst>
    </dgm:pt>
    <dgm:pt modelId="{63A4D70B-2095-45C2-9443-C6C8339A1BB5}" type="pres">
      <dgm:prSet presAssocID="{6E1A2624-30E8-4E04-9AA3-1547038BAF06}" presName="Subtitle" presStyleLbl="revTx" presStyleIdx="2" presStyleCnt="6">
        <dgm:presLayoutVars>
          <dgm:chMax val="0"/>
          <dgm:bulletEnabled/>
        </dgm:presLayoutVars>
      </dgm:prSet>
      <dgm:spPr/>
    </dgm:pt>
    <dgm:pt modelId="{B5116294-3B06-4C3A-ACC9-D7035BFEA32D}" type="pres">
      <dgm:prSet presAssocID="{6E1A2624-30E8-4E04-9AA3-1547038BAF06}" presName="Description" presStyleLbl="revTx" presStyleIdx="3" presStyleCnt="6">
        <dgm:presLayoutVars>
          <dgm:bulletEnabled/>
        </dgm:presLayoutVars>
      </dgm:prSet>
      <dgm:spPr/>
    </dgm:pt>
    <dgm:pt modelId="{69B44835-D882-4DDC-93DF-0F7AC6387B55}" type="pres">
      <dgm:prSet presAssocID="{B5EC1669-B92C-4DDD-9141-C4A160AF1624}" presName="sibTrans" presStyleLbl="sibTrans2D1" presStyleIdx="0" presStyleCnt="0"/>
      <dgm:spPr/>
    </dgm:pt>
    <dgm:pt modelId="{B24A6A10-6749-46E8-BF20-8556859F4EC9}" type="pres">
      <dgm:prSet presAssocID="{FFFAE5B4-665B-4D58-BA47-D8BB677B8783}" presName="Composite" presStyleCnt="0"/>
      <dgm:spPr/>
    </dgm:pt>
    <dgm:pt modelId="{C3BE85B1-BCB1-418F-AF06-7B68E644DAA5}" type="pres">
      <dgm:prSet presAssocID="{FFFAE5B4-665B-4D58-BA47-D8BB677B8783}"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5570" r="18927" b="-5"/>
          <a:stretch/>
        </a:blipFill>
      </dgm:spPr>
      <dgm:extLst>
        <a:ext uri="{E40237B7-FDA0-4F09-8148-C483321AD2D9}">
          <dgm14:cNvPr xmlns:dgm14="http://schemas.microsoft.com/office/drawing/2010/diagram" id="0" name="" descr="Female drawing flow chart"/>
        </a:ext>
      </dgm:extLst>
    </dgm:pt>
    <dgm:pt modelId="{FCDFD79C-2FA0-443A-8519-5B89A8D755D8}" type="pres">
      <dgm:prSet presAssocID="{FFFAE5B4-665B-4D58-BA47-D8BB677B8783}" presName="Subtitle" presStyleLbl="revTx" presStyleIdx="4" presStyleCnt="6">
        <dgm:presLayoutVars>
          <dgm:chMax val="0"/>
          <dgm:bulletEnabled/>
        </dgm:presLayoutVars>
      </dgm:prSet>
      <dgm:spPr/>
    </dgm:pt>
    <dgm:pt modelId="{347395A4-5478-4BCE-B593-C52F8156813D}" type="pres">
      <dgm:prSet presAssocID="{FFFAE5B4-665B-4D58-BA47-D8BB677B8783}" presName="Description" presStyleLbl="revTx" presStyleIdx="5" presStyleCnt="6">
        <dgm:presLayoutVars>
          <dgm:bulletEnabled/>
        </dgm:presLayoutVars>
      </dgm:prSet>
      <dgm:spPr/>
    </dgm:pt>
  </dgm:ptLst>
  <dgm:cxnLst>
    <dgm:cxn modelId="{3A476E06-231A-4F20-973A-F21B9054044F}" type="presOf" srcId="{84F3AE7A-9B18-456D-95ED-99D95FC36499}" destId="{FE53468C-FC9C-48C3-8B88-732109920A31}" srcOrd="0" destOrd="0" presId="urn:microsoft.com/office/officeart/2024/3/layout/verticalVisualTextBlock1"/>
    <dgm:cxn modelId="{0CDB9608-535D-4E07-B7D8-D3594A47D4D1}" type="presOf" srcId="{D8AF4026-7683-470A-9292-CE775B19E413}" destId="{3FA71045-573D-4E43-A873-68701A97858E}" srcOrd="0" destOrd="0" presId="urn:microsoft.com/office/officeart/2024/3/layout/verticalVisualTextBlock1"/>
    <dgm:cxn modelId="{F94A691B-C0E3-4034-8328-1B277D5BC7B0}" srcId="{84F3AE7A-9B18-456D-95ED-99D95FC36499}" destId="{C30706E9-7B6D-4275-B2D4-08324D8F7FD0}" srcOrd="0" destOrd="0" parTransId="{4CF53495-90A6-40AD-A193-5106F62ABEC7}" sibTransId="{2BE66F04-913A-44E3-91A6-66F0D4DA8099}"/>
    <dgm:cxn modelId="{E6AB8629-CB92-466E-BE4F-C7BB73D5264D}" srcId="{DE30F33C-5D43-48CF-9A24-D06FEA7D1EBF}" destId="{FFFAE5B4-665B-4D58-BA47-D8BB677B8783}" srcOrd="2" destOrd="0" parTransId="{AA822365-616A-48B3-B99F-7FBB57039545}" sibTransId="{953B217C-B3AF-4E9D-A88C-1A9A5F4B5DF9}"/>
    <dgm:cxn modelId="{1640742B-A83E-4674-92F3-BE2B4768E4DF}" srcId="{FFFAE5B4-665B-4D58-BA47-D8BB677B8783}" destId="{63C097FF-B9EE-48DE-9D91-E5034170EF71}" srcOrd="0" destOrd="0" parTransId="{BB7EA1D9-BC29-49D7-AD9B-793BB8263716}" sibTransId="{1670C772-71AA-4BD5-B9B2-3D647B57B454}"/>
    <dgm:cxn modelId="{D575FF44-09D7-47E2-A8CB-771FD25D6065}" type="presOf" srcId="{FECCE449-20E8-4991-BECC-5B41F8399071}" destId="{B5116294-3B06-4C3A-ACC9-D7035BFEA32D}" srcOrd="0" destOrd="0" presId="urn:microsoft.com/office/officeart/2024/3/layout/verticalVisualTextBlock1"/>
    <dgm:cxn modelId="{3AB75267-CB5F-4C6E-8470-55DADE0DD2FD}" srcId="{6E1A2624-30E8-4E04-9AA3-1547038BAF06}" destId="{FECCE449-20E8-4991-BECC-5B41F8399071}" srcOrd="0" destOrd="0" parTransId="{B4742E1D-C428-4112-B8CA-33B4E52A93A0}" sibTransId="{A77E28DE-89A8-4396-804D-749F13738B9B}"/>
    <dgm:cxn modelId="{7EB64D4E-C7E8-48C0-A565-E2DBAF623795}" type="presOf" srcId="{6E1A2624-30E8-4E04-9AA3-1547038BAF06}" destId="{63A4D70B-2095-45C2-9443-C6C8339A1BB5}" srcOrd="0" destOrd="0" presId="urn:microsoft.com/office/officeart/2024/3/layout/verticalVisualTextBlock1"/>
    <dgm:cxn modelId="{6F341D6F-0B81-45B2-8ED9-F70CCFF44024}" type="presOf" srcId="{B5EC1669-B92C-4DDD-9141-C4A160AF1624}" destId="{69B44835-D882-4DDC-93DF-0F7AC6387B55}" srcOrd="0" destOrd="0" presId="urn:microsoft.com/office/officeart/2024/3/layout/verticalVisualTextBlock1"/>
    <dgm:cxn modelId="{BC0EE84F-70D9-4A61-B925-06189647D5A6}" type="presOf" srcId="{C30706E9-7B6D-4275-B2D4-08324D8F7FD0}" destId="{1DB7E22C-395E-4C94-AC23-851BB6D30C85}" srcOrd="0" destOrd="0" presId="urn:microsoft.com/office/officeart/2024/3/layout/verticalVisualTextBlock1"/>
    <dgm:cxn modelId="{1059178E-2D9D-49D3-8022-5A08AC68B554}" type="presOf" srcId="{63C097FF-B9EE-48DE-9D91-E5034170EF71}" destId="{347395A4-5478-4BCE-B593-C52F8156813D}" srcOrd="0" destOrd="0" presId="urn:microsoft.com/office/officeart/2024/3/layout/verticalVisualTextBlock1"/>
    <dgm:cxn modelId="{EB584391-C0C7-4154-8909-8D983A3EB2C3}" srcId="{DE30F33C-5D43-48CF-9A24-D06FEA7D1EBF}" destId="{84F3AE7A-9B18-456D-95ED-99D95FC36499}" srcOrd="0" destOrd="0" parTransId="{788E01E8-6E02-46C1-85E2-B1A16B18C2C5}" sibTransId="{D8AF4026-7683-470A-9292-CE775B19E413}"/>
    <dgm:cxn modelId="{B189F2AB-EE56-4448-BA45-807E3DF3C9D1}" srcId="{DE30F33C-5D43-48CF-9A24-D06FEA7D1EBF}" destId="{6E1A2624-30E8-4E04-9AA3-1547038BAF06}" srcOrd="1" destOrd="0" parTransId="{025AB81C-D350-484D-AD13-DE39FE516729}" sibTransId="{B5EC1669-B92C-4DDD-9141-C4A160AF1624}"/>
    <dgm:cxn modelId="{E4BB33C0-96CB-45BD-87CC-984F3F15D0E5}" type="presOf" srcId="{FFFAE5B4-665B-4D58-BA47-D8BB677B8783}" destId="{FCDFD79C-2FA0-443A-8519-5B89A8D755D8}" srcOrd="0" destOrd="0" presId="urn:microsoft.com/office/officeart/2024/3/layout/verticalVisualTextBlock1"/>
    <dgm:cxn modelId="{3D3DF3C5-6D28-4622-B4B0-D8561CC94FFD}" type="presOf" srcId="{DE30F33C-5D43-48CF-9A24-D06FEA7D1EBF}" destId="{D9CF3D31-24AD-4855-83AD-93EF5317EB73}" srcOrd="0" destOrd="0" presId="urn:microsoft.com/office/officeart/2024/3/layout/verticalVisualTextBlock1"/>
    <dgm:cxn modelId="{D472019D-B7D6-4539-8B92-B82A4ACF6DCA}" type="presParOf" srcId="{D9CF3D31-24AD-4855-83AD-93EF5317EB73}" destId="{2B85ACE0-0B12-49EB-9DE4-21CD1CF1A618}" srcOrd="0" destOrd="0" presId="urn:microsoft.com/office/officeart/2024/3/layout/verticalVisualTextBlock1"/>
    <dgm:cxn modelId="{14A82047-B773-494C-A085-B24FE8E8707B}" type="presParOf" srcId="{2B85ACE0-0B12-49EB-9DE4-21CD1CF1A618}" destId="{26BDFBDE-B142-4199-9931-4D915E33C90B}" srcOrd="0" destOrd="0" presId="urn:microsoft.com/office/officeart/2024/3/layout/verticalVisualTextBlock1"/>
    <dgm:cxn modelId="{23F9F813-F598-4A9E-B452-37C0F3822B05}" type="presParOf" srcId="{2B85ACE0-0B12-49EB-9DE4-21CD1CF1A618}" destId="{FE53468C-FC9C-48C3-8B88-732109920A31}" srcOrd="1" destOrd="0" presId="urn:microsoft.com/office/officeart/2024/3/layout/verticalVisualTextBlock1"/>
    <dgm:cxn modelId="{83262FBE-26D2-4896-8792-A65D1177C7DF}" type="presParOf" srcId="{2B85ACE0-0B12-49EB-9DE4-21CD1CF1A618}" destId="{1DB7E22C-395E-4C94-AC23-851BB6D30C85}" srcOrd="2" destOrd="0" presId="urn:microsoft.com/office/officeart/2024/3/layout/verticalVisualTextBlock1"/>
    <dgm:cxn modelId="{C52EC0C7-E5F3-40FA-9C0F-1ED8463AFC3B}" type="presParOf" srcId="{D9CF3D31-24AD-4855-83AD-93EF5317EB73}" destId="{3FA71045-573D-4E43-A873-68701A97858E}" srcOrd="1" destOrd="0" presId="urn:microsoft.com/office/officeart/2024/3/layout/verticalVisualTextBlock1"/>
    <dgm:cxn modelId="{12C5AAC1-30A1-4E5E-B570-35713D847631}" type="presParOf" srcId="{D9CF3D31-24AD-4855-83AD-93EF5317EB73}" destId="{EC1CD591-F145-4AFE-8F50-0C5D28446183}" srcOrd="2" destOrd="0" presId="urn:microsoft.com/office/officeart/2024/3/layout/verticalVisualTextBlock1"/>
    <dgm:cxn modelId="{FFE55CC4-2497-4DA7-9ADD-146BEF90064E}" type="presParOf" srcId="{EC1CD591-F145-4AFE-8F50-0C5D28446183}" destId="{E5EEF984-87F8-480E-8328-22E83387F180}" srcOrd="0" destOrd="0" presId="urn:microsoft.com/office/officeart/2024/3/layout/verticalVisualTextBlock1"/>
    <dgm:cxn modelId="{620CFEB4-70D2-496D-8A79-28E613BCCC48}" type="presParOf" srcId="{EC1CD591-F145-4AFE-8F50-0C5D28446183}" destId="{63A4D70B-2095-45C2-9443-C6C8339A1BB5}" srcOrd="1" destOrd="0" presId="urn:microsoft.com/office/officeart/2024/3/layout/verticalVisualTextBlock1"/>
    <dgm:cxn modelId="{08601E84-660B-4A68-8688-833356139D49}" type="presParOf" srcId="{EC1CD591-F145-4AFE-8F50-0C5D28446183}" destId="{B5116294-3B06-4C3A-ACC9-D7035BFEA32D}" srcOrd="2" destOrd="0" presId="urn:microsoft.com/office/officeart/2024/3/layout/verticalVisualTextBlock1"/>
    <dgm:cxn modelId="{655FF07A-AC44-49FC-ACFE-0B8B70AB4BDF}" type="presParOf" srcId="{D9CF3D31-24AD-4855-83AD-93EF5317EB73}" destId="{69B44835-D882-4DDC-93DF-0F7AC6387B55}" srcOrd="3" destOrd="0" presId="urn:microsoft.com/office/officeart/2024/3/layout/verticalVisualTextBlock1"/>
    <dgm:cxn modelId="{8EC90E01-E331-4B2C-A736-8FC3884DD507}" type="presParOf" srcId="{D9CF3D31-24AD-4855-83AD-93EF5317EB73}" destId="{B24A6A10-6749-46E8-BF20-8556859F4EC9}" srcOrd="4" destOrd="0" presId="urn:microsoft.com/office/officeart/2024/3/layout/verticalVisualTextBlock1"/>
    <dgm:cxn modelId="{65CFF576-BCB5-4E94-8513-80D968E0309E}" type="presParOf" srcId="{B24A6A10-6749-46E8-BF20-8556859F4EC9}" destId="{C3BE85B1-BCB1-418F-AF06-7B68E644DAA5}" srcOrd="0" destOrd="0" presId="urn:microsoft.com/office/officeart/2024/3/layout/verticalVisualTextBlock1"/>
    <dgm:cxn modelId="{9AB809A8-265E-470A-ACC7-8CE6E4B23FDA}" type="presParOf" srcId="{B24A6A10-6749-46E8-BF20-8556859F4EC9}" destId="{FCDFD79C-2FA0-443A-8519-5B89A8D755D8}" srcOrd="1" destOrd="0" presId="urn:microsoft.com/office/officeart/2024/3/layout/verticalVisualTextBlock1"/>
    <dgm:cxn modelId="{9316340D-9893-4F28-896C-6ACC6A8CEFD4}" type="presParOf" srcId="{B24A6A10-6749-46E8-BF20-8556859F4EC9}" destId="{347395A4-5478-4BCE-B593-C52F8156813D}" srcOrd="2" destOrd="0" presId="urn:microsoft.com/office/officeart/2024/3/layout/verticalVisualTextBlock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DFBDE-B142-4199-9931-4D915E33C90B}">
      <dsp:nvSpPr>
        <dsp:cNvPr id="0" name=""/>
        <dsp:cNvSpPr/>
      </dsp:nvSpPr>
      <dsp:spPr>
        <a:xfrm>
          <a:off x="0" y="0"/>
          <a:ext cx="1128154" cy="112815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0392" r="12857" b="-2"/>
          <a:stretch/>
        </a:blipFill>
        <a:ln>
          <a:noFill/>
        </a:ln>
        <a:effectLst/>
      </dsp:spPr>
      <dsp:style>
        <a:lnRef idx="0">
          <a:scrgbClr r="0" g="0" b="0"/>
        </a:lnRef>
        <a:fillRef idx="3">
          <a:scrgbClr r="0" g="0" b="0"/>
        </a:fillRef>
        <a:effectRef idx="2">
          <a:scrgbClr r="0" g="0" b="0"/>
        </a:effectRef>
        <a:fontRef idx="minor">
          <a:schemeClr val="lt1"/>
        </a:fontRef>
      </dsp:style>
    </dsp:sp>
    <dsp:sp modelId="{FE53468C-FC9C-48C3-8B88-732109920A31}">
      <dsp:nvSpPr>
        <dsp:cNvPr id="0" name=""/>
        <dsp:cNvSpPr/>
      </dsp:nvSpPr>
      <dsp:spPr>
        <a:xfrm>
          <a:off x="1308154" y="0"/>
          <a:ext cx="3903607" cy="339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Importance of Data Accuracy</a:t>
          </a:r>
        </a:p>
      </dsp:txBody>
      <dsp:txXfrm>
        <a:off x="1308154" y="0"/>
        <a:ext cx="3903607" cy="339163"/>
      </dsp:txXfrm>
    </dsp:sp>
    <dsp:sp modelId="{1DB7E22C-395E-4C94-AC23-851BB6D30C85}">
      <dsp:nvSpPr>
        <dsp:cNvPr id="0" name=""/>
        <dsp:cNvSpPr/>
      </dsp:nvSpPr>
      <dsp:spPr>
        <a:xfrm>
          <a:off x="1308154" y="339163"/>
          <a:ext cx="3903607" cy="78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Data accuracy is critical for effective decision-making processes across various sectors and industries.</a:t>
          </a:r>
        </a:p>
      </dsp:txBody>
      <dsp:txXfrm>
        <a:off x="1308154" y="339163"/>
        <a:ext cx="3903607" cy="788990"/>
      </dsp:txXfrm>
    </dsp:sp>
    <dsp:sp modelId="{E5EEF984-87F8-480E-8328-22E83387F180}">
      <dsp:nvSpPr>
        <dsp:cNvPr id="0" name=""/>
        <dsp:cNvSpPr/>
      </dsp:nvSpPr>
      <dsp:spPr>
        <a:xfrm>
          <a:off x="0" y="1218406"/>
          <a:ext cx="1128154" cy="112815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7919" r="17077" b="-6"/>
          <a:stretch/>
        </a:blipFill>
        <a:ln>
          <a:noFill/>
        </a:ln>
        <a:effectLst/>
      </dsp:spPr>
      <dsp:style>
        <a:lnRef idx="0">
          <a:scrgbClr r="0" g="0" b="0"/>
        </a:lnRef>
        <a:fillRef idx="3">
          <a:scrgbClr r="0" g="0" b="0"/>
        </a:fillRef>
        <a:effectRef idx="2">
          <a:scrgbClr r="0" g="0" b="0"/>
        </a:effectRef>
        <a:fontRef idx="minor">
          <a:schemeClr val="lt1"/>
        </a:fontRef>
      </dsp:style>
    </dsp:sp>
    <dsp:sp modelId="{63A4D70B-2095-45C2-9443-C6C8339A1BB5}">
      <dsp:nvSpPr>
        <dsp:cNvPr id="0" name=""/>
        <dsp:cNvSpPr/>
      </dsp:nvSpPr>
      <dsp:spPr>
        <a:xfrm>
          <a:off x="1308154" y="1218406"/>
          <a:ext cx="3903607" cy="339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Validation Processes</a:t>
          </a:r>
        </a:p>
      </dsp:txBody>
      <dsp:txXfrm>
        <a:off x="1308154" y="1218406"/>
        <a:ext cx="3903607" cy="339163"/>
      </dsp:txXfrm>
    </dsp:sp>
    <dsp:sp modelId="{B5116294-3B06-4C3A-ACC9-D7035BFEA32D}">
      <dsp:nvSpPr>
        <dsp:cNvPr id="0" name=""/>
        <dsp:cNvSpPr/>
      </dsp:nvSpPr>
      <dsp:spPr>
        <a:xfrm>
          <a:off x="1308154" y="1557570"/>
          <a:ext cx="3903607" cy="78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Implementing rigorous validation processes ensures the data collected is reliable and trustworthy.</a:t>
          </a:r>
        </a:p>
      </dsp:txBody>
      <dsp:txXfrm>
        <a:off x="1308154" y="1557570"/>
        <a:ext cx="3903607" cy="788990"/>
      </dsp:txXfrm>
    </dsp:sp>
    <dsp:sp modelId="{C3BE85B1-BCB1-418F-AF06-7B68E644DAA5}">
      <dsp:nvSpPr>
        <dsp:cNvPr id="0" name=""/>
        <dsp:cNvSpPr/>
      </dsp:nvSpPr>
      <dsp:spPr>
        <a:xfrm>
          <a:off x="0" y="2436813"/>
          <a:ext cx="1128154" cy="112815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5570" r="18927" b="-5"/>
          <a:stretch/>
        </a:blipFill>
        <a:ln>
          <a:noFill/>
        </a:ln>
        <a:effectLst/>
      </dsp:spPr>
      <dsp:style>
        <a:lnRef idx="0">
          <a:scrgbClr r="0" g="0" b="0"/>
        </a:lnRef>
        <a:fillRef idx="3">
          <a:scrgbClr r="0" g="0" b="0"/>
        </a:fillRef>
        <a:effectRef idx="2">
          <a:scrgbClr r="0" g="0" b="0"/>
        </a:effectRef>
        <a:fontRef idx="minor">
          <a:schemeClr val="lt1"/>
        </a:fontRef>
      </dsp:style>
    </dsp:sp>
    <dsp:sp modelId="{FCDFD79C-2FA0-443A-8519-5B89A8D755D8}">
      <dsp:nvSpPr>
        <dsp:cNvPr id="0" name=""/>
        <dsp:cNvSpPr/>
      </dsp:nvSpPr>
      <dsp:spPr>
        <a:xfrm>
          <a:off x="1308154" y="2436813"/>
          <a:ext cx="3903607" cy="339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Standard Methodologies</a:t>
          </a:r>
        </a:p>
      </dsp:txBody>
      <dsp:txXfrm>
        <a:off x="1308154" y="2436813"/>
        <a:ext cx="3903607" cy="339163"/>
      </dsp:txXfrm>
    </dsp:sp>
    <dsp:sp modelId="{347395A4-5478-4BCE-B593-C52F8156813D}">
      <dsp:nvSpPr>
        <dsp:cNvPr id="0" name=""/>
        <dsp:cNvSpPr/>
      </dsp:nvSpPr>
      <dsp:spPr>
        <a:xfrm>
          <a:off x="1308154" y="2775976"/>
          <a:ext cx="3903607" cy="78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Using standard methodologies aids in maintaining the integrity of data and improving data quality.</a:t>
          </a:r>
        </a:p>
      </dsp:txBody>
      <dsp:txXfrm>
        <a:off x="1308154" y="2775976"/>
        <a:ext cx="3903607" cy="788990"/>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7BD7D9-A61C-4973-A8A6-E1947D3D873A}" type="datetimeFigureOut">
              <a:rPr lang="en-US" smtClean="0"/>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83153-3053-4A17-918E-14B06F3253D4}" type="slidenum">
              <a:rPr lang="en-US" smtClean="0"/>
              <a:t>‹#›</a:t>
            </a:fld>
            <a:endParaRPr lang="en-US"/>
          </a:p>
        </p:txBody>
      </p:sp>
    </p:spTree>
    <p:extLst>
      <p:ext uri="{BB962C8B-B14F-4D97-AF65-F5344CB8AC3E}">
        <p14:creationId xmlns:p14="http://schemas.microsoft.com/office/powerpoint/2010/main" val="1828313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Exploring global responses to climate change challenges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759173-F2AD-473A-B8B4-26E92EE25F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85708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presentation, we will cover an overview of global cooling initiatives, methods for monitoring cooling-related goals, the tools used in Global Cooling Watch, and the progress report for the Global Cooling Pledge. We will also highlight the importance of consistency in tracking and monitoring these initiatives.</a:t>
            </a:r>
          </a:p>
        </p:txBody>
      </p:sp>
      <p:sp>
        <p:nvSpPr>
          <p:cNvPr id="4" name="Slide Number Placeholder 3"/>
          <p:cNvSpPr>
            <a:spLocks noGrp="1"/>
          </p:cNvSpPr>
          <p:nvPr>
            <p:ph type="sldNum" sz="quarter" idx="5"/>
          </p:nvPr>
        </p:nvSpPr>
        <p:spPr/>
        <p:txBody>
          <a:bodyPr/>
          <a:lstStyle/>
          <a:p>
            <a:fld id="{F466B042-33A2-41E2-99CD-8C7CA01C3B80}" type="slidenum">
              <a:rPr lang="en-US" smtClean="0"/>
              <a:t>2</a:t>
            </a:fld>
            <a:endParaRPr lang="en-US"/>
          </a:p>
        </p:txBody>
      </p:sp>
    </p:spTree>
    <p:extLst>
      <p:ext uri="{BB962C8B-B14F-4D97-AF65-F5344CB8AC3E}">
        <p14:creationId xmlns:p14="http://schemas.microsoft.com/office/powerpoint/2010/main" val="3678679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collection techniques involve both quantitative and qualitative approaches. Surveys, sensor data, and field studies are commonly used to gather information on cooling practices and energy use.</a:t>
            </a:r>
          </a:p>
        </p:txBody>
      </p:sp>
      <p:sp>
        <p:nvSpPr>
          <p:cNvPr id="4" name="Slide Number Placeholder 3"/>
          <p:cNvSpPr>
            <a:spLocks noGrp="1"/>
          </p:cNvSpPr>
          <p:nvPr>
            <p:ph type="sldNum" sz="quarter" idx="5"/>
          </p:nvPr>
        </p:nvSpPr>
        <p:spPr/>
        <p:txBody>
          <a:bodyPr/>
          <a:lstStyle/>
          <a:p>
            <a:fld id="{F466B042-33A2-41E2-99CD-8C7CA01C3B80}" type="slidenum">
              <a:rPr lang="en-US" smtClean="0"/>
              <a:t>3</a:t>
            </a:fld>
            <a:endParaRPr lang="en-US"/>
          </a:p>
        </p:txBody>
      </p:sp>
    </p:spTree>
    <p:extLst>
      <p:ext uri="{BB962C8B-B14F-4D97-AF65-F5344CB8AC3E}">
        <p14:creationId xmlns:p14="http://schemas.microsoft.com/office/powerpoint/2010/main" val="373848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variety of tools are utilized in Global Cooling Watch to enhance monitoring and reporting. These tools facilitate data collection, analysis, and visualization, enabling stakeholders to make informed decisions.</a:t>
            </a:r>
          </a:p>
        </p:txBody>
      </p:sp>
      <p:sp>
        <p:nvSpPr>
          <p:cNvPr id="4" name="Slide Number Placeholder 3"/>
          <p:cNvSpPr>
            <a:spLocks noGrp="1"/>
          </p:cNvSpPr>
          <p:nvPr>
            <p:ph type="sldNum" sz="quarter" idx="5"/>
          </p:nvPr>
        </p:nvSpPr>
        <p:spPr/>
        <p:txBody>
          <a:bodyPr/>
          <a:lstStyle/>
          <a:p>
            <a:fld id="{F466B042-33A2-41E2-99CD-8C7CA01C3B80}" type="slidenum">
              <a:rPr lang="en-US" smtClean="0"/>
              <a:t>4</a:t>
            </a:fld>
            <a:endParaRPr lang="en-US"/>
          </a:p>
        </p:txBody>
      </p:sp>
    </p:spTree>
    <p:extLst>
      <p:ext uri="{BB962C8B-B14F-4D97-AF65-F5344CB8AC3E}">
        <p14:creationId xmlns:p14="http://schemas.microsoft.com/office/powerpoint/2010/main" val="2598544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Remote sensing technologies play a crucial role in monitoring environmental conditions. Satellite imagery and aerial surveys are used to gather data on temperature changes and land use patterns.</a:t>
            </a:r>
          </a:p>
        </p:txBody>
      </p:sp>
      <p:sp>
        <p:nvSpPr>
          <p:cNvPr id="4" name="Slide Number Placeholder 3"/>
          <p:cNvSpPr>
            <a:spLocks noGrp="1"/>
          </p:cNvSpPr>
          <p:nvPr>
            <p:ph type="sldNum" sz="quarter" idx="5"/>
          </p:nvPr>
        </p:nvSpPr>
        <p:spPr/>
        <p:txBody>
          <a:bodyPr/>
          <a:lstStyle/>
          <a:p>
            <a:fld id="{F466B042-33A2-41E2-99CD-8C7CA01C3B80}" type="slidenum">
              <a:rPr lang="en-US" smtClean="0"/>
              <a:t>5</a:t>
            </a:fld>
            <a:endParaRPr lang="en-US"/>
          </a:p>
        </p:txBody>
      </p:sp>
    </p:spTree>
    <p:extLst>
      <p:ext uri="{BB962C8B-B14F-4D97-AF65-F5344CB8AC3E}">
        <p14:creationId xmlns:p14="http://schemas.microsoft.com/office/powerpoint/2010/main" val="54213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Utilizing data management and visualization software is essential for analyzing and presenting data effectively. This software helps stakeholders visualize trends and outcomes related to cooling initiatives.</a:t>
            </a:r>
          </a:p>
        </p:txBody>
      </p:sp>
      <p:sp>
        <p:nvSpPr>
          <p:cNvPr id="4" name="Slide Number Placeholder 3"/>
          <p:cNvSpPr>
            <a:spLocks noGrp="1"/>
          </p:cNvSpPr>
          <p:nvPr>
            <p:ph type="sldNum" sz="quarter" idx="5"/>
          </p:nvPr>
        </p:nvSpPr>
        <p:spPr/>
        <p:txBody>
          <a:bodyPr/>
          <a:lstStyle/>
          <a:p>
            <a:fld id="{F466B042-33A2-41E2-99CD-8C7CA01C3B80}" type="slidenum">
              <a:rPr lang="en-US" smtClean="0"/>
              <a:t>6</a:t>
            </a:fld>
            <a:endParaRPr lang="en-US"/>
          </a:p>
        </p:txBody>
      </p:sp>
    </p:spTree>
    <p:extLst>
      <p:ext uri="{BB962C8B-B14F-4D97-AF65-F5344CB8AC3E}">
        <p14:creationId xmlns:p14="http://schemas.microsoft.com/office/powerpoint/2010/main" val="3970276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Global Cooling Pledge Progress Report provides a comprehensive overview of advancements made towards cooling goals. It includes key performance indicators and updates to ensure transparency.</a:t>
            </a:r>
          </a:p>
        </p:txBody>
      </p:sp>
      <p:sp>
        <p:nvSpPr>
          <p:cNvPr id="4" name="Slide Number Placeholder 3"/>
          <p:cNvSpPr>
            <a:spLocks noGrp="1"/>
          </p:cNvSpPr>
          <p:nvPr>
            <p:ph type="sldNum" sz="quarter" idx="5"/>
          </p:nvPr>
        </p:nvSpPr>
        <p:spPr/>
        <p:txBody>
          <a:bodyPr/>
          <a:lstStyle/>
          <a:p>
            <a:fld id="{F466B042-33A2-41E2-99CD-8C7CA01C3B80}" type="slidenum">
              <a:rPr lang="en-US" smtClean="0"/>
              <a:t>7</a:t>
            </a:fld>
            <a:endParaRPr lang="en-US"/>
          </a:p>
        </p:txBody>
      </p:sp>
    </p:spTree>
    <p:extLst>
      <p:ext uri="{BB962C8B-B14F-4D97-AF65-F5344CB8AC3E}">
        <p14:creationId xmlns:p14="http://schemas.microsoft.com/office/powerpoint/2010/main" val="2687119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E7190-B443-37E1-70EE-77E98C0625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45908B-A504-ADE9-B9E5-481871DB6A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CD7CA-FF55-934B-0B50-2A71CA5E7BF0}"/>
              </a:ext>
            </a:extLst>
          </p:cNvPr>
          <p:cNvSpPr>
            <a:spLocks noGrp="1"/>
          </p:cNvSpPr>
          <p:nvPr>
            <p:ph type="body" idx="1"/>
          </p:nvPr>
        </p:nvSpPr>
        <p:spPr/>
        <p:txBody>
          <a:bodyPr/>
          <a:lstStyle/>
          <a:p>
            <a:r>
              <a:rPr lang="en-US"/>
              <a:t>Remote sensing technologies play a crucial role in monitoring environmental conditions. Satellite imagery and aerial surveys are used to gather data on temperature changes and land use patterns.</a:t>
            </a:r>
          </a:p>
        </p:txBody>
      </p:sp>
      <p:sp>
        <p:nvSpPr>
          <p:cNvPr id="4" name="Slide Number Placeholder 3">
            <a:extLst>
              <a:ext uri="{FF2B5EF4-FFF2-40B4-BE49-F238E27FC236}">
                <a16:creationId xmlns:a16="http://schemas.microsoft.com/office/drawing/2014/main" id="{DA21E044-6BE2-7308-A599-47ECE12C2ECA}"/>
              </a:ext>
            </a:extLst>
          </p:cNvPr>
          <p:cNvSpPr>
            <a:spLocks noGrp="1"/>
          </p:cNvSpPr>
          <p:nvPr>
            <p:ph type="sldNum" sz="quarter" idx="5"/>
          </p:nvPr>
        </p:nvSpPr>
        <p:spPr/>
        <p:txBody>
          <a:bodyPr/>
          <a:lstStyle/>
          <a:p>
            <a:fld id="{F466B042-33A2-41E2-99CD-8C7CA01C3B80}" type="slidenum">
              <a:rPr lang="en-US" smtClean="0"/>
              <a:t>8</a:t>
            </a:fld>
            <a:endParaRPr lang="en-US"/>
          </a:p>
        </p:txBody>
      </p:sp>
    </p:spTree>
    <p:extLst>
      <p:ext uri="{BB962C8B-B14F-4D97-AF65-F5344CB8AC3E}">
        <p14:creationId xmlns:p14="http://schemas.microsoft.com/office/powerpoint/2010/main" val="735523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3/4/2025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624361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3/4/2025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369695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3/4/2025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693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09002-5242-119E-4C03-C604860F18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A63B92-7F69-7551-AE20-C411281370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1DF70E-5F07-B3BA-41F2-8F4C589E19E9}"/>
              </a:ext>
            </a:extLst>
          </p:cNvPr>
          <p:cNvSpPr>
            <a:spLocks noGrp="1"/>
          </p:cNvSpPr>
          <p:nvPr>
            <p:ph type="dt" sz="half" idx="10"/>
          </p:nvPr>
        </p:nvSpPr>
        <p:spPr/>
        <p:txBody>
          <a:bodyPr/>
          <a:lstStyle/>
          <a:p>
            <a:fld id="{9B1922D2-9E2F-4B04-A68A-35204551E762}" type="datetimeFigureOut">
              <a:rPr lang="en-US" smtClean="0"/>
              <a:t>3/4/2025</a:t>
            </a:fld>
            <a:endParaRPr lang="en-US"/>
          </a:p>
        </p:txBody>
      </p:sp>
      <p:sp>
        <p:nvSpPr>
          <p:cNvPr id="5" name="Footer Placeholder 4">
            <a:extLst>
              <a:ext uri="{FF2B5EF4-FFF2-40B4-BE49-F238E27FC236}">
                <a16:creationId xmlns:a16="http://schemas.microsoft.com/office/drawing/2014/main" id="{863EFD5D-3B2B-1339-87D5-ED54ACB39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9B480-3762-B503-95BE-D4A0A8E2C8BA}"/>
              </a:ext>
            </a:extLst>
          </p:cNvPr>
          <p:cNvSpPr>
            <a:spLocks noGrp="1"/>
          </p:cNvSpPr>
          <p:nvPr>
            <p:ph type="sldNum" sz="quarter" idx="12"/>
          </p:nvPr>
        </p:nvSpPr>
        <p:spPr/>
        <p:txBody>
          <a:bodyPr/>
          <a:lstStyle/>
          <a:p>
            <a:fld id="{47D7C7D1-BCBC-4845-9428-B4B6118CE856}" type="slidenum">
              <a:rPr lang="en-US" smtClean="0"/>
              <a:t>‹#›</a:t>
            </a:fld>
            <a:endParaRPr lang="en-US"/>
          </a:p>
        </p:txBody>
      </p:sp>
    </p:spTree>
    <p:extLst>
      <p:ext uri="{BB962C8B-B14F-4D97-AF65-F5344CB8AC3E}">
        <p14:creationId xmlns:p14="http://schemas.microsoft.com/office/powerpoint/2010/main" val="3106020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50636-8439-3618-2D17-BDB185DB10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DEFE42-53C2-C8B3-D9B8-F62069E83A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9F482-E5DF-0D07-3FC8-A12BFD9A9CC1}"/>
              </a:ext>
            </a:extLst>
          </p:cNvPr>
          <p:cNvSpPr>
            <a:spLocks noGrp="1"/>
          </p:cNvSpPr>
          <p:nvPr>
            <p:ph type="dt" sz="half" idx="10"/>
          </p:nvPr>
        </p:nvSpPr>
        <p:spPr/>
        <p:txBody>
          <a:bodyPr/>
          <a:lstStyle/>
          <a:p>
            <a:fld id="{9B1922D2-9E2F-4B04-A68A-35204551E762}" type="datetimeFigureOut">
              <a:rPr lang="en-US" smtClean="0"/>
              <a:t>3/4/2025</a:t>
            </a:fld>
            <a:endParaRPr lang="en-US"/>
          </a:p>
        </p:txBody>
      </p:sp>
      <p:sp>
        <p:nvSpPr>
          <p:cNvPr id="5" name="Footer Placeholder 4">
            <a:extLst>
              <a:ext uri="{FF2B5EF4-FFF2-40B4-BE49-F238E27FC236}">
                <a16:creationId xmlns:a16="http://schemas.microsoft.com/office/drawing/2014/main" id="{56B53E5A-A17A-205F-857D-6A08F2796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469CAC-44AB-1824-77BF-D2ACE601E0A6}"/>
              </a:ext>
            </a:extLst>
          </p:cNvPr>
          <p:cNvSpPr>
            <a:spLocks noGrp="1"/>
          </p:cNvSpPr>
          <p:nvPr>
            <p:ph type="sldNum" sz="quarter" idx="12"/>
          </p:nvPr>
        </p:nvSpPr>
        <p:spPr/>
        <p:txBody>
          <a:bodyPr/>
          <a:lstStyle/>
          <a:p>
            <a:fld id="{47D7C7D1-BCBC-4845-9428-B4B6118CE856}" type="slidenum">
              <a:rPr lang="en-US" smtClean="0"/>
              <a:t>‹#›</a:t>
            </a:fld>
            <a:endParaRPr lang="en-US"/>
          </a:p>
        </p:txBody>
      </p:sp>
    </p:spTree>
    <p:extLst>
      <p:ext uri="{BB962C8B-B14F-4D97-AF65-F5344CB8AC3E}">
        <p14:creationId xmlns:p14="http://schemas.microsoft.com/office/powerpoint/2010/main" val="1149548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05489-B77B-F01F-010B-C7744C30F9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BB9301-3133-3F92-24C9-91FFAA6B5B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573750-C192-8D8A-7BA5-9737BD092062}"/>
              </a:ext>
            </a:extLst>
          </p:cNvPr>
          <p:cNvSpPr>
            <a:spLocks noGrp="1"/>
          </p:cNvSpPr>
          <p:nvPr>
            <p:ph type="dt" sz="half" idx="10"/>
          </p:nvPr>
        </p:nvSpPr>
        <p:spPr/>
        <p:txBody>
          <a:bodyPr/>
          <a:lstStyle/>
          <a:p>
            <a:fld id="{9B1922D2-9E2F-4B04-A68A-35204551E762}" type="datetimeFigureOut">
              <a:rPr lang="en-US" smtClean="0"/>
              <a:t>3/4/2025</a:t>
            </a:fld>
            <a:endParaRPr lang="en-US"/>
          </a:p>
        </p:txBody>
      </p:sp>
      <p:sp>
        <p:nvSpPr>
          <p:cNvPr id="5" name="Footer Placeholder 4">
            <a:extLst>
              <a:ext uri="{FF2B5EF4-FFF2-40B4-BE49-F238E27FC236}">
                <a16:creationId xmlns:a16="http://schemas.microsoft.com/office/drawing/2014/main" id="{6BB37468-9A7B-4011-6974-0F349C127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A67E79-D918-4900-7F21-2DB227EBC8DE}"/>
              </a:ext>
            </a:extLst>
          </p:cNvPr>
          <p:cNvSpPr>
            <a:spLocks noGrp="1"/>
          </p:cNvSpPr>
          <p:nvPr>
            <p:ph type="sldNum" sz="quarter" idx="12"/>
          </p:nvPr>
        </p:nvSpPr>
        <p:spPr/>
        <p:txBody>
          <a:bodyPr/>
          <a:lstStyle/>
          <a:p>
            <a:fld id="{47D7C7D1-BCBC-4845-9428-B4B6118CE856}" type="slidenum">
              <a:rPr lang="en-US" smtClean="0"/>
              <a:t>‹#›</a:t>
            </a:fld>
            <a:endParaRPr lang="en-US"/>
          </a:p>
        </p:txBody>
      </p:sp>
    </p:spTree>
    <p:extLst>
      <p:ext uri="{BB962C8B-B14F-4D97-AF65-F5344CB8AC3E}">
        <p14:creationId xmlns:p14="http://schemas.microsoft.com/office/powerpoint/2010/main" val="210489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24D69-C54B-F3A1-FBE9-FD177A4931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C9803-E175-D55D-382B-0CE6C8F2E5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776059-43CE-E70D-AC34-6024C84BC0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4B21CD-C231-B8CC-169A-EEE05CEDEBCA}"/>
              </a:ext>
            </a:extLst>
          </p:cNvPr>
          <p:cNvSpPr>
            <a:spLocks noGrp="1"/>
          </p:cNvSpPr>
          <p:nvPr>
            <p:ph type="dt" sz="half" idx="10"/>
          </p:nvPr>
        </p:nvSpPr>
        <p:spPr/>
        <p:txBody>
          <a:bodyPr/>
          <a:lstStyle/>
          <a:p>
            <a:fld id="{9B1922D2-9E2F-4B04-A68A-35204551E762}" type="datetimeFigureOut">
              <a:rPr lang="en-US" smtClean="0"/>
              <a:t>3/4/2025</a:t>
            </a:fld>
            <a:endParaRPr lang="en-US"/>
          </a:p>
        </p:txBody>
      </p:sp>
      <p:sp>
        <p:nvSpPr>
          <p:cNvPr id="6" name="Footer Placeholder 5">
            <a:extLst>
              <a:ext uri="{FF2B5EF4-FFF2-40B4-BE49-F238E27FC236}">
                <a16:creationId xmlns:a16="http://schemas.microsoft.com/office/drawing/2014/main" id="{F8D40E9A-B89C-1168-3372-224ABF51C5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D75FC3-7435-5D7E-B678-94AF2C4795AF}"/>
              </a:ext>
            </a:extLst>
          </p:cNvPr>
          <p:cNvSpPr>
            <a:spLocks noGrp="1"/>
          </p:cNvSpPr>
          <p:nvPr>
            <p:ph type="sldNum" sz="quarter" idx="12"/>
          </p:nvPr>
        </p:nvSpPr>
        <p:spPr/>
        <p:txBody>
          <a:bodyPr/>
          <a:lstStyle/>
          <a:p>
            <a:fld id="{47D7C7D1-BCBC-4845-9428-B4B6118CE856}" type="slidenum">
              <a:rPr lang="en-US" smtClean="0"/>
              <a:t>‹#›</a:t>
            </a:fld>
            <a:endParaRPr lang="en-US"/>
          </a:p>
        </p:txBody>
      </p:sp>
    </p:spTree>
    <p:extLst>
      <p:ext uri="{BB962C8B-B14F-4D97-AF65-F5344CB8AC3E}">
        <p14:creationId xmlns:p14="http://schemas.microsoft.com/office/powerpoint/2010/main" val="1290371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7ADA7-0707-E019-CCF4-82A07CC19D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FFEF0E-7EC3-60DB-F873-7ABDE028D7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988FB2-C8E3-5D47-67B9-E5A7EB197B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5D026F-1FBC-62D1-3B8F-A31FA4E5B0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7AF559-3A47-E0D1-7F9C-4C87068046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260F5-A87A-5603-CEE3-CFC3DBC8D320}"/>
              </a:ext>
            </a:extLst>
          </p:cNvPr>
          <p:cNvSpPr>
            <a:spLocks noGrp="1"/>
          </p:cNvSpPr>
          <p:nvPr>
            <p:ph type="dt" sz="half" idx="10"/>
          </p:nvPr>
        </p:nvSpPr>
        <p:spPr/>
        <p:txBody>
          <a:bodyPr/>
          <a:lstStyle/>
          <a:p>
            <a:fld id="{9B1922D2-9E2F-4B04-A68A-35204551E762}" type="datetimeFigureOut">
              <a:rPr lang="en-US" smtClean="0"/>
              <a:t>3/4/2025</a:t>
            </a:fld>
            <a:endParaRPr lang="en-US"/>
          </a:p>
        </p:txBody>
      </p:sp>
      <p:sp>
        <p:nvSpPr>
          <p:cNvPr id="8" name="Footer Placeholder 7">
            <a:extLst>
              <a:ext uri="{FF2B5EF4-FFF2-40B4-BE49-F238E27FC236}">
                <a16:creationId xmlns:a16="http://schemas.microsoft.com/office/drawing/2014/main" id="{C9C314B6-D0B7-C16D-C22E-A4F6D21890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36BF7F-8A17-EC86-B68C-E5954F54AABE}"/>
              </a:ext>
            </a:extLst>
          </p:cNvPr>
          <p:cNvSpPr>
            <a:spLocks noGrp="1"/>
          </p:cNvSpPr>
          <p:nvPr>
            <p:ph type="sldNum" sz="quarter" idx="12"/>
          </p:nvPr>
        </p:nvSpPr>
        <p:spPr/>
        <p:txBody>
          <a:bodyPr/>
          <a:lstStyle/>
          <a:p>
            <a:fld id="{47D7C7D1-BCBC-4845-9428-B4B6118CE856}" type="slidenum">
              <a:rPr lang="en-US" smtClean="0"/>
              <a:t>‹#›</a:t>
            </a:fld>
            <a:endParaRPr lang="en-US"/>
          </a:p>
        </p:txBody>
      </p:sp>
    </p:spTree>
    <p:extLst>
      <p:ext uri="{BB962C8B-B14F-4D97-AF65-F5344CB8AC3E}">
        <p14:creationId xmlns:p14="http://schemas.microsoft.com/office/powerpoint/2010/main" val="3804765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E7E4-A1F7-8818-C80C-2AB08C55D9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2D365C-D884-FAF3-EB0C-9EAA64912187}"/>
              </a:ext>
            </a:extLst>
          </p:cNvPr>
          <p:cNvSpPr>
            <a:spLocks noGrp="1"/>
          </p:cNvSpPr>
          <p:nvPr>
            <p:ph type="dt" sz="half" idx="10"/>
          </p:nvPr>
        </p:nvSpPr>
        <p:spPr/>
        <p:txBody>
          <a:bodyPr/>
          <a:lstStyle/>
          <a:p>
            <a:fld id="{9B1922D2-9E2F-4B04-A68A-35204551E762}" type="datetimeFigureOut">
              <a:rPr lang="en-US" smtClean="0"/>
              <a:t>3/4/2025</a:t>
            </a:fld>
            <a:endParaRPr lang="en-US"/>
          </a:p>
        </p:txBody>
      </p:sp>
      <p:sp>
        <p:nvSpPr>
          <p:cNvPr id="4" name="Footer Placeholder 3">
            <a:extLst>
              <a:ext uri="{FF2B5EF4-FFF2-40B4-BE49-F238E27FC236}">
                <a16:creationId xmlns:a16="http://schemas.microsoft.com/office/drawing/2014/main" id="{BB627658-3A65-B726-C788-7492598A62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FBCB47-97EA-8F35-776E-7915D0E593A8}"/>
              </a:ext>
            </a:extLst>
          </p:cNvPr>
          <p:cNvSpPr>
            <a:spLocks noGrp="1"/>
          </p:cNvSpPr>
          <p:nvPr>
            <p:ph type="sldNum" sz="quarter" idx="12"/>
          </p:nvPr>
        </p:nvSpPr>
        <p:spPr/>
        <p:txBody>
          <a:bodyPr/>
          <a:lstStyle/>
          <a:p>
            <a:fld id="{47D7C7D1-BCBC-4845-9428-B4B6118CE856}" type="slidenum">
              <a:rPr lang="en-US" smtClean="0"/>
              <a:t>‹#›</a:t>
            </a:fld>
            <a:endParaRPr lang="en-US"/>
          </a:p>
        </p:txBody>
      </p:sp>
    </p:spTree>
    <p:extLst>
      <p:ext uri="{BB962C8B-B14F-4D97-AF65-F5344CB8AC3E}">
        <p14:creationId xmlns:p14="http://schemas.microsoft.com/office/powerpoint/2010/main" val="455568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9B85F7-3327-5634-1378-371753B0D6ED}"/>
              </a:ext>
            </a:extLst>
          </p:cNvPr>
          <p:cNvSpPr>
            <a:spLocks noGrp="1"/>
          </p:cNvSpPr>
          <p:nvPr>
            <p:ph type="dt" sz="half" idx="10"/>
          </p:nvPr>
        </p:nvSpPr>
        <p:spPr/>
        <p:txBody>
          <a:bodyPr/>
          <a:lstStyle/>
          <a:p>
            <a:fld id="{9B1922D2-9E2F-4B04-A68A-35204551E762}" type="datetimeFigureOut">
              <a:rPr lang="en-US" smtClean="0"/>
              <a:t>3/4/2025</a:t>
            </a:fld>
            <a:endParaRPr lang="en-US"/>
          </a:p>
        </p:txBody>
      </p:sp>
      <p:sp>
        <p:nvSpPr>
          <p:cNvPr id="3" name="Footer Placeholder 2">
            <a:extLst>
              <a:ext uri="{FF2B5EF4-FFF2-40B4-BE49-F238E27FC236}">
                <a16:creationId xmlns:a16="http://schemas.microsoft.com/office/drawing/2014/main" id="{406A25DE-E733-9001-3CDC-7950C07203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014099-D9AB-A9BA-B37E-0B66CF90D35A}"/>
              </a:ext>
            </a:extLst>
          </p:cNvPr>
          <p:cNvSpPr>
            <a:spLocks noGrp="1"/>
          </p:cNvSpPr>
          <p:nvPr>
            <p:ph type="sldNum" sz="quarter" idx="12"/>
          </p:nvPr>
        </p:nvSpPr>
        <p:spPr/>
        <p:txBody>
          <a:bodyPr/>
          <a:lstStyle/>
          <a:p>
            <a:fld id="{47D7C7D1-BCBC-4845-9428-B4B6118CE856}" type="slidenum">
              <a:rPr lang="en-US" smtClean="0"/>
              <a:t>‹#›</a:t>
            </a:fld>
            <a:endParaRPr lang="en-US"/>
          </a:p>
        </p:txBody>
      </p:sp>
    </p:spTree>
    <p:extLst>
      <p:ext uri="{BB962C8B-B14F-4D97-AF65-F5344CB8AC3E}">
        <p14:creationId xmlns:p14="http://schemas.microsoft.com/office/powerpoint/2010/main" val="4291251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F9156-DB24-B99F-3CDD-39D8C51276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7E0FFF-AFB6-6F84-A0D7-76B44C9D66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8A7279-B319-06DD-B987-78A3228E46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AD04BB-58BC-3EFB-FA97-581344070947}"/>
              </a:ext>
            </a:extLst>
          </p:cNvPr>
          <p:cNvSpPr>
            <a:spLocks noGrp="1"/>
          </p:cNvSpPr>
          <p:nvPr>
            <p:ph type="dt" sz="half" idx="10"/>
          </p:nvPr>
        </p:nvSpPr>
        <p:spPr/>
        <p:txBody>
          <a:bodyPr/>
          <a:lstStyle/>
          <a:p>
            <a:fld id="{9B1922D2-9E2F-4B04-A68A-35204551E762}" type="datetimeFigureOut">
              <a:rPr lang="en-US" smtClean="0"/>
              <a:t>3/4/2025</a:t>
            </a:fld>
            <a:endParaRPr lang="en-US"/>
          </a:p>
        </p:txBody>
      </p:sp>
      <p:sp>
        <p:nvSpPr>
          <p:cNvPr id="6" name="Footer Placeholder 5">
            <a:extLst>
              <a:ext uri="{FF2B5EF4-FFF2-40B4-BE49-F238E27FC236}">
                <a16:creationId xmlns:a16="http://schemas.microsoft.com/office/drawing/2014/main" id="{7006A059-3E80-DEC7-18FE-234F14CDC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F87D10-C830-F293-1AA5-A38D4725C368}"/>
              </a:ext>
            </a:extLst>
          </p:cNvPr>
          <p:cNvSpPr>
            <a:spLocks noGrp="1"/>
          </p:cNvSpPr>
          <p:nvPr>
            <p:ph type="sldNum" sz="quarter" idx="12"/>
          </p:nvPr>
        </p:nvSpPr>
        <p:spPr/>
        <p:txBody>
          <a:bodyPr/>
          <a:lstStyle/>
          <a:p>
            <a:fld id="{47D7C7D1-BCBC-4845-9428-B4B6118CE856}" type="slidenum">
              <a:rPr lang="en-US" smtClean="0"/>
              <a:t>‹#›</a:t>
            </a:fld>
            <a:endParaRPr lang="en-US"/>
          </a:p>
        </p:txBody>
      </p:sp>
    </p:spTree>
    <p:extLst>
      <p:ext uri="{BB962C8B-B14F-4D97-AF65-F5344CB8AC3E}">
        <p14:creationId xmlns:p14="http://schemas.microsoft.com/office/powerpoint/2010/main" val="372830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3/4/2025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689206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0FB2A-2B7A-ACB6-4D66-814B25BC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E31EC1-CF9B-B190-BED3-FC03C9736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D796E7-60AC-E11D-8779-33FE46E675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909392-5414-2DD5-8883-8E95E91AC069}"/>
              </a:ext>
            </a:extLst>
          </p:cNvPr>
          <p:cNvSpPr>
            <a:spLocks noGrp="1"/>
          </p:cNvSpPr>
          <p:nvPr>
            <p:ph type="dt" sz="half" idx="10"/>
          </p:nvPr>
        </p:nvSpPr>
        <p:spPr/>
        <p:txBody>
          <a:bodyPr/>
          <a:lstStyle/>
          <a:p>
            <a:fld id="{9B1922D2-9E2F-4B04-A68A-35204551E762}" type="datetimeFigureOut">
              <a:rPr lang="en-US" smtClean="0"/>
              <a:t>3/4/2025</a:t>
            </a:fld>
            <a:endParaRPr lang="en-US"/>
          </a:p>
        </p:txBody>
      </p:sp>
      <p:sp>
        <p:nvSpPr>
          <p:cNvPr id="6" name="Footer Placeholder 5">
            <a:extLst>
              <a:ext uri="{FF2B5EF4-FFF2-40B4-BE49-F238E27FC236}">
                <a16:creationId xmlns:a16="http://schemas.microsoft.com/office/drawing/2014/main" id="{E8EBC09C-F624-4239-324B-F08AE7D406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182DA4-50FB-6931-F251-3467E619DA7D}"/>
              </a:ext>
            </a:extLst>
          </p:cNvPr>
          <p:cNvSpPr>
            <a:spLocks noGrp="1"/>
          </p:cNvSpPr>
          <p:nvPr>
            <p:ph type="sldNum" sz="quarter" idx="12"/>
          </p:nvPr>
        </p:nvSpPr>
        <p:spPr/>
        <p:txBody>
          <a:bodyPr/>
          <a:lstStyle/>
          <a:p>
            <a:fld id="{47D7C7D1-BCBC-4845-9428-B4B6118CE856}" type="slidenum">
              <a:rPr lang="en-US" smtClean="0"/>
              <a:t>‹#›</a:t>
            </a:fld>
            <a:endParaRPr lang="en-US"/>
          </a:p>
        </p:txBody>
      </p:sp>
    </p:spTree>
    <p:extLst>
      <p:ext uri="{BB962C8B-B14F-4D97-AF65-F5344CB8AC3E}">
        <p14:creationId xmlns:p14="http://schemas.microsoft.com/office/powerpoint/2010/main" val="1980895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CF01D-56E5-9CF0-845C-47E55ADDA2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39A1AC-0E37-72B7-F829-B2F5834FCF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A6813-9DAD-5E79-F384-8D15B81AB9B3}"/>
              </a:ext>
            </a:extLst>
          </p:cNvPr>
          <p:cNvSpPr>
            <a:spLocks noGrp="1"/>
          </p:cNvSpPr>
          <p:nvPr>
            <p:ph type="dt" sz="half" idx="10"/>
          </p:nvPr>
        </p:nvSpPr>
        <p:spPr/>
        <p:txBody>
          <a:bodyPr/>
          <a:lstStyle/>
          <a:p>
            <a:fld id="{9B1922D2-9E2F-4B04-A68A-35204551E762}" type="datetimeFigureOut">
              <a:rPr lang="en-US" smtClean="0"/>
              <a:t>3/4/2025</a:t>
            </a:fld>
            <a:endParaRPr lang="en-US"/>
          </a:p>
        </p:txBody>
      </p:sp>
      <p:sp>
        <p:nvSpPr>
          <p:cNvPr id="5" name="Footer Placeholder 4">
            <a:extLst>
              <a:ext uri="{FF2B5EF4-FFF2-40B4-BE49-F238E27FC236}">
                <a16:creationId xmlns:a16="http://schemas.microsoft.com/office/drawing/2014/main" id="{5E2C4DA6-C892-06F2-0A5F-5AC5E23CC9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FC1C1-CC47-CE4D-BFEB-7B6DE0660278}"/>
              </a:ext>
            </a:extLst>
          </p:cNvPr>
          <p:cNvSpPr>
            <a:spLocks noGrp="1"/>
          </p:cNvSpPr>
          <p:nvPr>
            <p:ph type="sldNum" sz="quarter" idx="12"/>
          </p:nvPr>
        </p:nvSpPr>
        <p:spPr/>
        <p:txBody>
          <a:bodyPr/>
          <a:lstStyle/>
          <a:p>
            <a:fld id="{47D7C7D1-BCBC-4845-9428-B4B6118CE856}" type="slidenum">
              <a:rPr lang="en-US" smtClean="0"/>
              <a:t>‹#›</a:t>
            </a:fld>
            <a:endParaRPr lang="en-US"/>
          </a:p>
        </p:txBody>
      </p:sp>
    </p:spTree>
    <p:extLst>
      <p:ext uri="{BB962C8B-B14F-4D97-AF65-F5344CB8AC3E}">
        <p14:creationId xmlns:p14="http://schemas.microsoft.com/office/powerpoint/2010/main" val="432735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6714C6-48B7-59F4-75C9-937DCFEB65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D9982B-C623-5394-1AB3-96D7003C5E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6865C-B88F-2A9F-7A25-F4E0C1E10B32}"/>
              </a:ext>
            </a:extLst>
          </p:cNvPr>
          <p:cNvSpPr>
            <a:spLocks noGrp="1"/>
          </p:cNvSpPr>
          <p:nvPr>
            <p:ph type="dt" sz="half" idx="10"/>
          </p:nvPr>
        </p:nvSpPr>
        <p:spPr/>
        <p:txBody>
          <a:bodyPr/>
          <a:lstStyle/>
          <a:p>
            <a:fld id="{9B1922D2-9E2F-4B04-A68A-35204551E762}" type="datetimeFigureOut">
              <a:rPr lang="en-US" smtClean="0"/>
              <a:t>3/4/2025</a:t>
            </a:fld>
            <a:endParaRPr lang="en-US"/>
          </a:p>
        </p:txBody>
      </p:sp>
      <p:sp>
        <p:nvSpPr>
          <p:cNvPr id="5" name="Footer Placeholder 4">
            <a:extLst>
              <a:ext uri="{FF2B5EF4-FFF2-40B4-BE49-F238E27FC236}">
                <a16:creationId xmlns:a16="http://schemas.microsoft.com/office/drawing/2014/main" id="{E7C281D9-0F21-CE0B-4CE7-8A0B98E2F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22219-BEA9-CFC4-F519-5BC7E9BA6DEA}"/>
              </a:ext>
            </a:extLst>
          </p:cNvPr>
          <p:cNvSpPr>
            <a:spLocks noGrp="1"/>
          </p:cNvSpPr>
          <p:nvPr>
            <p:ph type="sldNum" sz="quarter" idx="12"/>
          </p:nvPr>
        </p:nvSpPr>
        <p:spPr/>
        <p:txBody>
          <a:bodyPr/>
          <a:lstStyle/>
          <a:p>
            <a:fld id="{47D7C7D1-BCBC-4845-9428-B4B6118CE856}" type="slidenum">
              <a:rPr lang="en-US" smtClean="0"/>
              <a:t>‹#›</a:t>
            </a:fld>
            <a:endParaRPr lang="en-US"/>
          </a:p>
        </p:txBody>
      </p:sp>
    </p:spTree>
    <p:extLst>
      <p:ext uri="{BB962C8B-B14F-4D97-AF65-F5344CB8AC3E}">
        <p14:creationId xmlns:p14="http://schemas.microsoft.com/office/powerpoint/2010/main" val="3985627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3/4/2025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211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3/4/2025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858481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3/4/2025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927695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3/4/2025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946303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3/4/2025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071725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3/4/2025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797501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3/4/2025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116374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3/4/2025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732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72AD61-8C29-1B8A-8CF5-1FF913E44F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FA78A0-7690-06F2-FBD7-BAB1581FEE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ED0ED-C9CD-14B5-2BA5-F603AF24D4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922D2-9E2F-4B04-A68A-35204551E762}" type="datetimeFigureOut">
              <a:rPr lang="en-US" smtClean="0"/>
              <a:t>3/4/2025</a:t>
            </a:fld>
            <a:endParaRPr lang="en-US"/>
          </a:p>
        </p:txBody>
      </p:sp>
      <p:sp>
        <p:nvSpPr>
          <p:cNvPr id="5" name="Footer Placeholder 4">
            <a:extLst>
              <a:ext uri="{FF2B5EF4-FFF2-40B4-BE49-F238E27FC236}">
                <a16:creationId xmlns:a16="http://schemas.microsoft.com/office/drawing/2014/main" id="{59637038-EFD7-1D61-DA14-BC1E4B482D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175FCC-024D-2D4D-6B52-B9E5923087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7C7D1-BCBC-4845-9428-B4B6118CE856}" type="slidenum">
              <a:rPr lang="en-US" smtClean="0"/>
              <a:t>‹#›</a:t>
            </a:fld>
            <a:endParaRPr lang="en-US"/>
          </a:p>
        </p:txBody>
      </p:sp>
    </p:spTree>
    <p:extLst>
      <p:ext uri="{BB962C8B-B14F-4D97-AF65-F5344CB8AC3E}">
        <p14:creationId xmlns:p14="http://schemas.microsoft.com/office/powerpoint/2010/main" val="1376850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pxhere.com/en/photo/71051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pxhere.com/en/photo/1552101"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auc portal">
            <a:extLst>
              <a:ext uri="{FF2B5EF4-FFF2-40B4-BE49-F238E27FC236}">
                <a16:creationId xmlns:a16="http://schemas.microsoft.com/office/drawing/2014/main" id="{76715169-A26B-EED8-D6EB-D48547B860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12" t="23103" r="4879"/>
          <a:stretch/>
        </p:blipFill>
        <p:spPr bwMode="auto">
          <a:xfrm>
            <a:off x="19" y="-9625"/>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123290-D407-08C5-33F1-78B28DC90F5C}"/>
              </a:ext>
            </a:extLst>
          </p:cNvPr>
          <p:cNvSpPr>
            <a:spLocks noGrp="1"/>
          </p:cNvSpPr>
          <p:nvPr>
            <p:ph type="ctrTitle"/>
          </p:nvPr>
        </p:nvSpPr>
        <p:spPr>
          <a:xfrm>
            <a:off x="404553" y="3091928"/>
            <a:ext cx="9078562" cy="2387600"/>
          </a:xfrm>
        </p:spPr>
        <p:txBody>
          <a:bodyPr>
            <a:normAutofit/>
          </a:bodyPr>
          <a:lstStyle/>
          <a:p>
            <a:pPr algn="l"/>
            <a:r>
              <a:rPr lang="en-US" sz="5100" dirty="0">
                <a:solidFill>
                  <a:schemeClr val="bg1"/>
                </a:solidFill>
              </a:rPr>
              <a:t>Methods and Tools Used in Global Cooling Watch and Global Cooling Pledge Progress Report</a:t>
            </a:r>
          </a:p>
        </p:txBody>
      </p:sp>
      <p:sp>
        <p:nvSpPr>
          <p:cNvPr id="2059" name="Rectangle: Rounded Corners 205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8CE7A9F4-B26E-37FE-2A48-0ED99A519DC7}"/>
              </a:ext>
            </a:extLst>
          </p:cNvPr>
          <p:cNvSpPr>
            <a:spLocks noGrp="1"/>
          </p:cNvSpPr>
          <p:nvPr>
            <p:ph type="subTitle" idx="1"/>
          </p:nvPr>
        </p:nvSpPr>
        <p:spPr>
          <a:xfrm>
            <a:off x="404553" y="5624945"/>
            <a:ext cx="9078562" cy="592975"/>
          </a:xfrm>
        </p:spPr>
        <p:txBody>
          <a:bodyPr anchor="ctr">
            <a:normAutofit fontScale="70000" lnSpcReduction="20000"/>
          </a:bodyPr>
          <a:lstStyle/>
          <a:p>
            <a:pPr algn="l"/>
            <a:r>
              <a:rPr lang="en-US" dirty="0">
                <a:solidFill>
                  <a:schemeClr val="bg1"/>
                </a:solidFill>
              </a:rPr>
              <a:t>Omar Abdelaziz, Ph.D.</a:t>
            </a:r>
          </a:p>
          <a:p>
            <a:pPr algn="l"/>
            <a:r>
              <a:rPr lang="en-US" dirty="0">
                <a:solidFill>
                  <a:schemeClr val="bg1"/>
                </a:solidFill>
              </a:rPr>
              <a:t>The American University in Cairo</a:t>
            </a:r>
          </a:p>
        </p:txBody>
      </p:sp>
    </p:spTree>
    <p:extLst>
      <p:ext uri="{BB962C8B-B14F-4D97-AF65-F5344CB8AC3E}">
        <p14:creationId xmlns:p14="http://schemas.microsoft.com/office/powerpoint/2010/main" val="2062733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lobal Warming Background">
            <a:extLst>
              <a:ext uri="{FF2B5EF4-FFF2-40B4-BE49-F238E27FC236}">
                <a16:creationId xmlns:a16="http://schemas.microsoft.com/office/drawing/2014/main" id="{08ED3451-D3EE-4EB1-BD1A-0B4DD1238391}"/>
              </a:ext>
            </a:extLst>
          </p:cNvPr>
          <p:cNvPicPr>
            <a:picLocks noGrp="1" noChangeAspect="1"/>
          </p:cNvPicPr>
          <p:nvPr>
            <p:ph sz="half" idx="1"/>
          </p:nvPr>
        </p:nvPicPr>
        <p:blipFill>
          <a:blip r:embed="rId3"/>
          <a:srcRect r="16996" b="2"/>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7545BAC-FC0A-880B-44CA-5C054DF2350C}"/>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en-US" sz="3600"/>
              <a:t>Agenda for Global Cooling Initiatives</a:t>
            </a:r>
          </a:p>
        </p:txBody>
      </p:sp>
      <p:sp>
        <p:nvSpPr>
          <p:cNvPr id="4" name="Content Placeholder 3">
            <a:extLst>
              <a:ext uri="{FF2B5EF4-FFF2-40B4-BE49-F238E27FC236}">
                <a16:creationId xmlns:a16="http://schemas.microsoft.com/office/drawing/2014/main" id="{A1BAA34F-B526-A117-5295-3341E27786D1}"/>
              </a:ext>
            </a:extLst>
          </p:cNvPr>
          <p:cNvSpPr>
            <a:spLocks noGrp="1"/>
          </p:cNvSpPr>
          <p:nvPr>
            <p:ph sz="half" idx="2"/>
          </p:nvPr>
        </p:nvSpPr>
        <p:spPr>
          <a:xfrm>
            <a:off x="7269905" y="2176036"/>
            <a:ext cx="4261104" cy="4121887"/>
          </a:xfrm>
        </p:spPr>
        <p:txBody>
          <a:bodyPr vert="horz" lIns="91440" tIns="45720" rIns="91440" bIns="45720" rtlCol="0">
            <a:normAutofit/>
          </a:bodyPr>
          <a:lstStyle/>
          <a:p>
            <a:pPr>
              <a:lnSpc>
                <a:spcPct val="110000"/>
              </a:lnSpc>
            </a:pPr>
            <a:r>
              <a:rPr lang="en-US" dirty="0"/>
              <a:t>Methods for Monitoring Cooling-Related Goals</a:t>
            </a:r>
          </a:p>
          <a:p>
            <a:pPr>
              <a:lnSpc>
                <a:spcPct val="110000"/>
              </a:lnSpc>
            </a:pPr>
            <a:r>
              <a:rPr lang="en-US" dirty="0"/>
              <a:t>Tools Used in Global Cooling Watch</a:t>
            </a:r>
          </a:p>
          <a:p>
            <a:pPr>
              <a:lnSpc>
                <a:spcPct val="110000"/>
              </a:lnSpc>
            </a:pPr>
            <a:r>
              <a:rPr lang="en-US" dirty="0"/>
              <a:t>Tools Used in Global Cooling Pledge Progress Report</a:t>
            </a:r>
          </a:p>
          <a:p>
            <a:pPr>
              <a:lnSpc>
                <a:spcPct val="110000"/>
              </a:lnSpc>
            </a:pPr>
            <a:r>
              <a:rPr lang="en-US" dirty="0"/>
              <a:t>Consistency in Tracking and Its Importance</a:t>
            </a:r>
          </a:p>
        </p:txBody>
      </p:sp>
    </p:spTree>
    <p:extLst>
      <p:ext uri="{BB962C8B-B14F-4D97-AF65-F5344CB8AC3E}">
        <p14:creationId xmlns:p14="http://schemas.microsoft.com/office/powerpoint/2010/main" val="23112005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gital technology abstract background">
            <a:extLst>
              <a:ext uri="{FF2B5EF4-FFF2-40B4-BE49-F238E27FC236}">
                <a16:creationId xmlns:a16="http://schemas.microsoft.com/office/drawing/2014/main" id="{E2F95520-3F57-4A01-BE85-3B2D00FDC049}"/>
              </a:ext>
            </a:extLst>
          </p:cNvPr>
          <p:cNvPicPr>
            <a:picLocks noGrp="1" noChangeAspect="1"/>
          </p:cNvPicPr>
          <p:nvPr>
            <p:ph sz="half" idx="1"/>
          </p:nvPr>
        </p:nvPicPr>
        <p:blipFill>
          <a:blip r:embed="rId3"/>
          <a:srcRect l="29739" r="23855"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980A064-77B5-670E-1BBF-D5661064C088}"/>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a:t>Data Collection Techniques</a:t>
            </a:r>
          </a:p>
        </p:txBody>
      </p:sp>
      <p:sp>
        <p:nvSpPr>
          <p:cNvPr id="4" name="Content Placeholder 3">
            <a:extLst>
              <a:ext uri="{FF2B5EF4-FFF2-40B4-BE49-F238E27FC236}">
                <a16:creationId xmlns:a16="http://schemas.microsoft.com/office/drawing/2014/main" id="{A31145A8-E3FC-4F7C-0DB4-6A51F2AA0BB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dirty="0"/>
              <a:t>Quantitative Approaches</a:t>
            </a:r>
          </a:p>
          <a:p>
            <a:pPr marL="0" lvl="1" indent="0">
              <a:buNone/>
            </a:pPr>
            <a:r>
              <a:rPr lang="en-US" sz="1400" dirty="0"/>
              <a:t>Quantitative data collection techniques include methods such as surveys, questionnaires, and industry reports focusing on numeric values.</a:t>
            </a:r>
          </a:p>
          <a:p>
            <a:pPr marL="0" indent="0">
              <a:spcBef>
                <a:spcPts val="2500"/>
              </a:spcBef>
              <a:buNone/>
            </a:pPr>
            <a:r>
              <a:rPr lang="en-US" sz="1400" b="1" dirty="0"/>
              <a:t>Qualitative Approaches</a:t>
            </a:r>
          </a:p>
          <a:p>
            <a:pPr marL="0" lvl="1" indent="0">
              <a:buNone/>
            </a:pPr>
            <a:r>
              <a:rPr lang="en-US" sz="1400" dirty="0"/>
              <a:t>Evaluation of policy tools and developing estimates of how countries are advancing their sustainable cooling agenda.</a:t>
            </a:r>
          </a:p>
          <a:p>
            <a:pPr marL="0" indent="0">
              <a:spcBef>
                <a:spcPts val="2500"/>
              </a:spcBef>
              <a:buNone/>
            </a:pPr>
            <a:r>
              <a:rPr lang="en-US" sz="1400" b="1" dirty="0"/>
              <a:t>Combining Techniques</a:t>
            </a:r>
          </a:p>
          <a:p>
            <a:pPr marL="0" lvl="1" indent="0">
              <a:buNone/>
            </a:pPr>
            <a:r>
              <a:rPr lang="en-US" sz="1400" dirty="0"/>
              <a:t>Effective data collection often involves combining both quantitative and qualitative techniques for comprehensive insights.</a:t>
            </a:r>
          </a:p>
        </p:txBody>
      </p:sp>
    </p:spTree>
    <p:extLst>
      <p:ext uri="{BB962C8B-B14F-4D97-AF65-F5344CB8AC3E}">
        <p14:creationId xmlns:p14="http://schemas.microsoft.com/office/powerpoint/2010/main" val="1904444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C3839F23-FFE1-0C91-BB31-03559B5CBE54}"/>
              </a:ext>
            </a:extLst>
          </p:cNvPr>
          <p:cNvSpPr>
            <a:spLocks noGrp="1"/>
          </p:cNvSpPr>
          <p:nvPr>
            <p:ph type="ctrTitle"/>
          </p:nvPr>
        </p:nvSpPr>
        <p:spPr>
          <a:xfrm>
            <a:off x="559219" y="1115844"/>
            <a:ext cx="7680960" cy="4631911"/>
          </a:xfrm>
        </p:spPr>
        <p:txBody>
          <a:bodyPr anchor="b">
            <a:normAutofit/>
          </a:bodyPr>
          <a:lstStyle/>
          <a:p>
            <a:r>
              <a:rPr lang="en-US" sz="6500"/>
              <a:t>Tools Used in Global Cooling Watch</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938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D06B122-3409-4185-AF63-E2AFB8893CC6}"/>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498" r="23498"/>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F79D61E-D470-2106-C414-7B88CA472890}"/>
              </a:ext>
            </a:extLst>
          </p:cNvPr>
          <p:cNvSpPr>
            <a:spLocks noGrp="1"/>
          </p:cNvSpPr>
          <p:nvPr>
            <p:ph type="title"/>
          </p:nvPr>
        </p:nvSpPr>
        <p:spPr>
          <a:xfrm>
            <a:off x="5029200" y="914400"/>
            <a:ext cx="6501810" cy="1097280"/>
          </a:xfrm>
        </p:spPr>
        <p:txBody>
          <a:bodyPr vert="horz" lIns="91440" tIns="45720" rIns="91440" bIns="45720" rtlCol="0" anchor="t">
            <a:normAutofit fontScale="90000"/>
          </a:bodyPr>
          <a:lstStyle/>
          <a:p>
            <a:r>
              <a:rPr lang="en-US" sz="3700" dirty="0"/>
              <a:t>Filling a Questionnaire through Desk Research</a:t>
            </a:r>
          </a:p>
        </p:txBody>
      </p:sp>
      <p:sp>
        <p:nvSpPr>
          <p:cNvPr id="4" name="Content Placeholder 3">
            <a:extLst>
              <a:ext uri="{FF2B5EF4-FFF2-40B4-BE49-F238E27FC236}">
                <a16:creationId xmlns:a16="http://schemas.microsoft.com/office/drawing/2014/main" id="{976841D4-5D19-B083-F56F-D4DEC3BA4C9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lnSpcReduction="10000"/>
          </a:bodyPr>
          <a:lstStyle/>
          <a:p>
            <a:pPr marL="0" indent="0">
              <a:spcBef>
                <a:spcPts val="2500"/>
              </a:spcBef>
              <a:buNone/>
            </a:pPr>
            <a:r>
              <a:rPr lang="en-US" sz="1400" b="1" dirty="0"/>
              <a:t>Questionnaire design</a:t>
            </a:r>
          </a:p>
          <a:p>
            <a:pPr marL="0" lvl="1" indent="0">
              <a:buNone/>
            </a:pPr>
            <a:r>
              <a:rPr lang="en-US" sz="1400" dirty="0"/>
              <a:t>The questionnaire needs to capture all the required aspects of the cooling policy landscape in different countries</a:t>
            </a:r>
          </a:p>
          <a:p>
            <a:pPr marL="0" indent="0">
              <a:spcBef>
                <a:spcPts val="2500"/>
              </a:spcBef>
              <a:buNone/>
            </a:pPr>
            <a:r>
              <a:rPr lang="en-US" sz="1400" b="1" dirty="0"/>
              <a:t>Implementation through desk research</a:t>
            </a:r>
          </a:p>
          <a:p>
            <a:pPr marL="0" lvl="1" indent="0">
              <a:buNone/>
            </a:pPr>
            <a:r>
              <a:rPr lang="en-US" sz="1400" dirty="0"/>
              <a:t>Researchers worked on filling the questionnaire through desk research based on published policies and information </a:t>
            </a:r>
          </a:p>
          <a:p>
            <a:pPr marL="0" indent="0">
              <a:spcBef>
                <a:spcPts val="2500"/>
              </a:spcBef>
              <a:buNone/>
            </a:pPr>
            <a:r>
              <a:rPr lang="en-US" sz="1400" b="1" dirty="0"/>
              <a:t>Validation</a:t>
            </a:r>
          </a:p>
          <a:p>
            <a:pPr marL="0" lvl="1" indent="0">
              <a:buNone/>
            </a:pPr>
            <a:r>
              <a:rPr lang="en-US" sz="1400" dirty="0"/>
              <a:t>An effort was made for validating the results with the focal point – not 100% successful</a:t>
            </a:r>
          </a:p>
          <a:p>
            <a:pPr marL="0" indent="0">
              <a:spcBef>
                <a:spcPts val="2500"/>
              </a:spcBef>
              <a:buNone/>
            </a:pPr>
            <a:r>
              <a:rPr lang="en-US" sz="1400" b="1" dirty="0"/>
              <a:t>Caveat</a:t>
            </a:r>
          </a:p>
          <a:p>
            <a:pPr marL="0" lvl="1" indent="0">
              <a:buNone/>
            </a:pPr>
            <a:r>
              <a:rPr lang="en-US" sz="1400" dirty="0"/>
              <a:t>Not all researchers/policy makers understood the questions for their face value – this resulted in challenges with interpretation</a:t>
            </a:r>
          </a:p>
          <a:p>
            <a:pPr marL="0" lvl="1" indent="0">
              <a:buNone/>
            </a:pPr>
            <a:endParaRPr lang="en-US" sz="1400" dirty="0"/>
          </a:p>
        </p:txBody>
      </p:sp>
    </p:spTree>
    <p:extLst>
      <p:ext uri="{BB962C8B-B14F-4D97-AF65-F5344CB8AC3E}">
        <p14:creationId xmlns:p14="http://schemas.microsoft.com/office/powerpoint/2010/main" val="775127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EAE1AE-DE6C-62D4-599A-E480F673E8A1}"/>
              </a:ext>
            </a:extLst>
          </p:cNvPr>
          <p:cNvSpPr>
            <a:spLocks noGrp="1"/>
          </p:cNvSpPr>
          <p:nvPr>
            <p:ph type="title"/>
          </p:nvPr>
        </p:nvSpPr>
        <p:spPr>
          <a:xfrm>
            <a:off x="640080" y="914399"/>
            <a:ext cx="10847494" cy="1171069"/>
          </a:xfrm>
        </p:spPr>
        <p:txBody>
          <a:bodyPr vert="horz" lIns="91440" tIns="45720" rIns="91440" bIns="45720" rtlCol="0" anchor="t">
            <a:normAutofit/>
          </a:bodyPr>
          <a:lstStyle/>
          <a:p>
            <a:r>
              <a:rPr lang="en-US"/>
              <a:t>Data Management and Visualization Software</a:t>
            </a:r>
          </a:p>
        </p:txBody>
      </p:sp>
      <p:sp>
        <p:nvSpPr>
          <p:cNvPr id="4" name="Content Placeholder 3">
            <a:extLst>
              <a:ext uri="{FF2B5EF4-FFF2-40B4-BE49-F238E27FC236}">
                <a16:creationId xmlns:a16="http://schemas.microsoft.com/office/drawing/2014/main" id="{94CB08A9-E723-76EF-6E84-045927A7067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15150" y="2256287"/>
            <a:ext cx="4563618" cy="3760459"/>
          </a:xfrm>
        </p:spPr>
        <p:txBody>
          <a:bodyPr anchor="t">
            <a:normAutofit/>
          </a:bodyPr>
          <a:lstStyle/>
          <a:p>
            <a:pPr marL="0" indent="0">
              <a:lnSpc>
                <a:spcPct val="110000"/>
              </a:lnSpc>
              <a:spcBef>
                <a:spcPts val="2500"/>
              </a:spcBef>
              <a:buNone/>
            </a:pPr>
            <a:r>
              <a:rPr lang="en-US" sz="1300" b="1" dirty="0"/>
              <a:t>Effective Data Analysis</a:t>
            </a:r>
          </a:p>
          <a:p>
            <a:pPr marL="0" lvl="1" indent="0">
              <a:lnSpc>
                <a:spcPct val="110000"/>
              </a:lnSpc>
              <a:buNone/>
            </a:pPr>
            <a:r>
              <a:rPr lang="en-US" sz="1300" dirty="0"/>
              <a:t>Data management software enables efficient data analysis, helping organizations make informed decisions based on accurate information.</a:t>
            </a:r>
          </a:p>
          <a:p>
            <a:pPr marL="0" indent="0">
              <a:lnSpc>
                <a:spcPct val="110000"/>
              </a:lnSpc>
              <a:spcBef>
                <a:spcPts val="2500"/>
              </a:spcBef>
              <a:buNone/>
            </a:pPr>
            <a:r>
              <a:rPr lang="en-US" sz="1300" b="1" dirty="0"/>
              <a:t>Visualization of Trends</a:t>
            </a:r>
          </a:p>
          <a:p>
            <a:pPr marL="0" lvl="1" indent="0">
              <a:lnSpc>
                <a:spcPct val="110000"/>
              </a:lnSpc>
              <a:buNone/>
            </a:pPr>
            <a:r>
              <a:rPr lang="en-US" sz="1300" dirty="0"/>
              <a:t>Visualization tools help stakeholders identify trends and patterns, providing insights into the effectiveness of cooling initiatives.</a:t>
            </a:r>
          </a:p>
          <a:p>
            <a:pPr marL="0" indent="0">
              <a:lnSpc>
                <a:spcPct val="110000"/>
              </a:lnSpc>
              <a:spcBef>
                <a:spcPts val="2500"/>
              </a:spcBef>
              <a:buNone/>
            </a:pPr>
            <a:r>
              <a:rPr lang="en-US" sz="1300" b="1" dirty="0"/>
              <a:t>Stakeholder Engagement</a:t>
            </a:r>
          </a:p>
          <a:p>
            <a:pPr marL="0" lvl="1" indent="0">
              <a:lnSpc>
                <a:spcPct val="110000"/>
              </a:lnSpc>
              <a:buNone/>
            </a:pPr>
            <a:r>
              <a:rPr lang="en-US" sz="1300" dirty="0"/>
              <a:t>Effective data presentation enhances stakeholder engagement by making complex data understandable and actionable.</a:t>
            </a:r>
          </a:p>
        </p:txBody>
      </p:sp>
      <p:pic>
        <p:nvPicPr>
          <p:cNvPr id="8" name="Content Placeholder 7" descr="A map of the world&#10;&#10;AI-generated content may be incorrect.">
            <a:extLst>
              <a:ext uri="{FF2B5EF4-FFF2-40B4-BE49-F238E27FC236}">
                <a16:creationId xmlns:a16="http://schemas.microsoft.com/office/drawing/2014/main" id="{D1893E35-16FD-EA87-A413-68FEE8A2744B}"/>
              </a:ext>
            </a:extLst>
          </p:cNvPr>
          <p:cNvPicPr>
            <a:picLocks noGrp="1" noChangeAspect="1"/>
          </p:cNvPicPr>
          <p:nvPr>
            <p:ph sz="half" idx="1"/>
          </p:nvPr>
        </p:nvPicPr>
        <p:blipFill>
          <a:blip r:embed="rId3"/>
          <a:stretch>
            <a:fillRect/>
          </a:stretch>
        </p:blipFill>
        <p:spPr>
          <a:xfrm>
            <a:off x="713232" y="2274819"/>
            <a:ext cx="5648193" cy="3741927"/>
          </a:xfrm>
          <a:prstGeom prst="rect">
            <a:avLst/>
          </a:prstGeom>
        </p:spPr>
      </p:pic>
      <p:cxnSp>
        <p:nvCxnSpPr>
          <p:cNvPr id="23" name="Straight Connector 22">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252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EB378711-AA83-7A69-8338-A99B963F37BD}"/>
              </a:ext>
            </a:extLst>
          </p:cNvPr>
          <p:cNvSpPr>
            <a:spLocks noGrp="1"/>
          </p:cNvSpPr>
          <p:nvPr>
            <p:ph type="ctrTitle"/>
          </p:nvPr>
        </p:nvSpPr>
        <p:spPr>
          <a:xfrm>
            <a:off x="559219" y="1115844"/>
            <a:ext cx="7680960" cy="4631911"/>
          </a:xfrm>
        </p:spPr>
        <p:txBody>
          <a:bodyPr anchor="b">
            <a:normAutofit/>
          </a:bodyPr>
          <a:lstStyle/>
          <a:p>
            <a:r>
              <a:rPr lang="en-US" sz="6500"/>
              <a:t>Global Cooling Pledge Progress Report</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6196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04EF1-0DFF-460B-2321-C1508A952D74}"/>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234E4A-D93F-21C1-6C86-0F5F44EEFC7B}"/>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535" r="22535"/>
          <a:stretch/>
        </p:blipFill>
        <p:spPr>
          <a:xfrm>
            <a:off x="20" y="914399"/>
            <a:ext cx="4416532" cy="5353523"/>
          </a:xfrm>
          <a:prstGeom prst="rect">
            <a:avLst/>
          </a:prstGeom>
        </p:spPr>
      </p:pic>
      <p:sp>
        <p:nvSpPr>
          <p:cNvPr id="2" name="Title 1">
            <a:extLst>
              <a:ext uri="{FF2B5EF4-FFF2-40B4-BE49-F238E27FC236}">
                <a16:creationId xmlns:a16="http://schemas.microsoft.com/office/drawing/2014/main" id="{209F1FEE-7C66-C84F-4372-1FF83B17C887}"/>
              </a:ext>
            </a:extLst>
          </p:cNvPr>
          <p:cNvSpPr>
            <a:spLocks noGrp="1"/>
          </p:cNvSpPr>
          <p:nvPr>
            <p:ph type="title"/>
          </p:nvPr>
        </p:nvSpPr>
        <p:spPr>
          <a:xfrm>
            <a:off x="5029199" y="914400"/>
            <a:ext cx="7076485" cy="1097280"/>
          </a:xfrm>
        </p:spPr>
        <p:txBody>
          <a:bodyPr vert="horz" lIns="91440" tIns="45720" rIns="91440" bIns="45720" rtlCol="0" anchor="t">
            <a:normAutofit fontScale="90000"/>
          </a:bodyPr>
          <a:lstStyle/>
          <a:p>
            <a:r>
              <a:rPr lang="en-US" sz="3700" dirty="0"/>
              <a:t>Filling a Questionnaire through Communications with the Focal Point</a:t>
            </a:r>
          </a:p>
        </p:txBody>
      </p:sp>
      <p:sp>
        <p:nvSpPr>
          <p:cNvPr id="4" name="Content Placeholder 3">
            <a:extLst>
              <a:ext uri="{FF2B5EF4-FFF2-40B4-BE49-F238E27FC236}">
                <a16:creationId xmlns:a16="http://schemas.microsoft.com/office/drawing/2014/main" id="{24D206AD-44EA-BCDE-FBF8-800A4AD239B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dirty="0"/>
              <a:t>Questionnaire design</a:t>
            </a:r>
          </a:p>
          <a:p>
            <a:pPr marL="0" lvl="1" indent="0">
              <a:buNone/>
            </a:pPr>
            <a:r>
              <a:rPr lang="en-US" sz="1400" dirty="0"/>
              <a:t>The questionnaire design was improved based on lessons learned from Global cooling watch exercise</a:t>
            </a:r>
          </a:p>
          <a:p>
            <a:pPr marL="0" indent="0">
              <a:spcBef>
                <a:spcPts val="2500"/>
              </a:spcBef>
              <a:buNone/>
            </a:pPr>
            <a:r>
              <a:rPr lang="en-US" sz="1400" b="1" dirty="0"/>
              <a:t>Communication with GCP</a:t>
            </a:r>
          </a:p>
          <a:p>
            <a:pPr marL="0" lvl="1" indent="0">
              <a:buNone/>
            </a:pPr>
            <a:r>
              <a:rPr lang="en-US" sz="1400" dirty="0"/>
              <a:t>To ensure accuracy and timely response, questionnaires were pre-populated using the Global Watch Report data, and updated and filled through communications with the GCP focal point </a:t>
            </a:r>
          </a:p>
          <a:p>
            <a:pPr marL="0" indent="0">
              <a:spcBef>
                <a:spcPts val="2500"/>
              </a:spcBef>
              <a:buNone/>
            </a:pPr>
            <a:r>
              <a:rPr lang="en-US" sz="1400" b="1" dirty="0"/>
              <a:t>Challenge</a:t>
            </a:r>
          </a:p>
          <a:p>
            <a:pPr marL="0" lvl="1" indent="0">
              <a:buNone/>
            </a:pPr>
            <a:r>
              <a:rPr lang="en-US" sz="1400" dirty="0"/>
              <a:t>Slow response from GCP signatories, resistance due to the length of the questionnaire and the level of details</a:t>
            </a:r>
          </a:p>
          <a:p>
            <a:pPr marL="0" lvl="1" indent="0">
              <a:buNone/>
            </a:pPr>
            <a:endParaRPr lang="en-US" sz="1400" dirty="0"/>
          </a:p>
        </p:txBody>
      </p:sp>
    </p:spTree>
    <p:extLst>
      <p:ext uri="{BB962C8B-B14F-4D97-AF65-F5344CB8AC3E}">
        <p14:creationId xmlns:p14="http://schemas.microsoft.com/office/powerpoint/2010/main" val="147925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C21D67-9B75-A67E-38C9-F42B658EF4BA}"/>
              </a:ext>
            </a:extLst>
          </p:cNvPr>
          <p:cNvSpPr>
            <a:spLocks noGrp="1"/>
          </p:cNvSpPr>
          <p:nvPr>
            <p:ph type="title"/>
          </p:nvPr>
        </p:nvSpPr>
        <p:spPr/>
        <p:txBody>
          <a:bodyPr/>
          <a:lstStyle/>
          <a:p>
            <a:r>
              <a:rPr lang="en-US" dirty="0"/>
              <a:t>Consistency in Tracking and Its Importance</a:t>
            </a:r>
          </a:p>
        </p:txBody>
      </p:sp>
      <p:sp>
        <p:nvSpPr>
          <p:cNvPr id="11" name="Content Placeholder 10">
            <a:extLst>
              <a:ext uri="{FF2B5EF4-FFF2-40B4-BE49-F238E27FC236}">
                <a16:creationId xmlns:a16="http://schemas.microsoft.com/office/drawing/2014/main" id="{9959881E-E2D8-4A59-8281-40436C0C2BA8}"/>
              </a:ext>
            </a:extLst>
          </p:cNvPr>
          <p:cNvSpPr>
            <a:spLocks noGrp="1"/>
          </p:cNvSpPr>
          <p:nvPr>
            <p:ph sz="half" idx="2"/>
          </p:nvPr>
        </p:nvSpPr>
        <p:spPr/>
        <p:txBody>
          <a:bodyPr>
            <a:normAutofit fontScale="92500" lnSpcReduction="10000"/>
          </a:bodyPr>
          <a:lstStyle/>
          <a:p>
            <a:r>
              <a:rPr lang="en-US" dirty="0"/>
              <a:t>The Global Cooling Watch (GCW) is updated on biennial basis – important to ensure that reporting is consistent </a:t>
            </a:r>
          </a:p>
          <a:p>
            <a:r>
              <a:rPr lang="en-US" dirty="0"/>
              <a:t>The GCP has 16 commitments, tracking its progress requires</a:t>
            </a:r>
          </a:p>
          <a:p>
            <a:pPr lvl="1"/>
            <a:r>
              <a:rPr lang="en-US" dirty="0"/>
              <a:t>Rigorous framework </a:t>
            </a:r>
          </a:p>
          <a:p>
            <a:pPr lvl="1"/>
            <a:r>
              <a:rPr lang="en-US" dirty="0"/>
              <a:t>Data transparency</a:t>
            </a:r>
          </a:p>
          <a:p>
            <a:r>
              <a:rPr lang="en-US" dirty="0"/>
              <a:t>The GCP modeling is a subset of GCW modeling – need consistency between GCP and GCW</a:t>
            </a:r>
          </a:p>
        </p:txBody>
      </p:sp>
      <p:graphicFrame>
        <p:nvGraphicFramePr>
          <p:cNvPr id="12" name="Content Placeholder 4">
            <a:extLst>
              <a:ext uri="{FF2B5EF4-FFF2-40B4-BE49-F238E27FC236}">
                <a16:creationId xmlns:a16="http://schemas.microsoft.com/office/drawing/2014/main" id="{E7E7357B-5ECC-68C8-00A9-2A7853F5A45B}"/>
              </a:ext>
            </a:extLst>
          </p:cNvPr>
          <p:cNvGraphicFramePr>
            <a:graphicFrameLocks noGrp="1"/>
          </p:cNvGraphicFramePr>
          <p:nvPr>
            <p:ph sz="half" idx="1"/>
            <p:extLst>
              <p:ext uri="{D42A27DB-BD31-4B8C-83A1-F6EECF244321}">
                <p14:modId xmlns:p14="http://schemas.microsoft.com/office/powerpoint/2010/main" val="2826542856"/>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39763" y="2633663"/>
          <a:ext cx="5211762" cy="3565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6097613"/>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TotalTime>
  <Words>705</Words>
  <Application>Microsoft Office PowerPoint</Application>
  <PresentationFormat>Widescreen</PresentationFormat>
  <Paragraphs>68</Paragraphs>
  <Slides>9</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Aptos</vt:lpstr>
      <vt:lpstr>Arial</vt:lpstr>
      <vt:lpstr>Calibri</vt:lpstr>
      <vt:lpstr>Calibri Light</vt:lpstr>
      <vt:lpstr>Grandview Display</vt:lpstr>
      <vt:lpstr>DashVTI</vt:lpstr>
      <vt:lpstr>Office Theme</vt:lpstr>
      <vt:lpstr>Methods and Tools Used in Global Cooling Watch and Global Cooling Pledge Progress Report</vt:lpstr>
      <vt:lpstr>Agenda for Global Cooling Initiatives</vt:lpstr>
      <vt:lpstr>Data Collection Techniques</vt:lpstr>
      <vt:lpstr>Tools Used in Global Cooling Watch</vt:lpstr>
      <vt:lpstr>Filling a Questionnaire through Desk Research</vt:lpstr>
      <vt:lpstr>Data Management and Visualization Software</vt:lpstr>
      <vt:lpstr>Global Cooling Pledge Progress Report</vt:lpstr>
      <vt:lpstr>Filling a Questionnaire through Communications with the Focal Point</vt:lpstr>
      <vt:lpstr>Consistency in Tracking and Its Importance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Omar Abdelaziz</dc:creator>
  <cp:lastModifiedBy>Omar Abdelaziz</cp:lastModifiedBy>
  <cp:revision>1</cp:revision>
  <dcterms:created xsi:type="dcterms:W3CDTF">2025-03-04T19:09:43Z</dcterms:created>
  <dcterms:modified xsi:type="dcterms:W3CDTF">2025-03-04T20:15:33Z</dcterms:modified>
</cp:coreProperties>
</file>