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77" r:id="rId5"/>
    <p:sldId id="2145706781" r:id="rId6"/>
    <p:sldId id="2145706769" r:id="rId7"/>
    <p:sldId id="2145706812" r:id="rId8"/>
    <p:sldId id="2145706834" r:id="rId9"/>
    <p:sldId id="2145706813" r:id="rId10"/>
    <p:sldId id="2145706821" r:id="rId11"/>
    <p:sldId id="2145706845" r:id="rId12"/>
    <p:sldId id="2147473382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2D0CA3-CE13-7F8C-9465-11776930475F}" name="Denis Medvedev" initials="DM" userId="S::dmedvedev@ifc.org::0b29df62-3c5a-4250-9bb6-ebc0c207766b" providerId="AD"/>
  <p188:author id="{B8E543AA-B105-CC60-E592-BA9C1ACB6602}" name="Ana Luiza Dutra" initials="ALD" userId="S::aperdigaovaladar@ifc.org::384548d2-c464-4074-898e-ac1ab9139bdc" providerId="AD"/>
  <p188:author id="{C50BC2C1-8A91-9A2D-73CF-8943CF1399BE}" name="Camilo Mondragon Velez" initials="CMV" userId="S::cmondragonvelez@ifc.org::07b5c45b-2287-4f32-a5a9-fdf4f47d36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F2"/>
    <a:srgbClr val="F4F5FC"/>
    <a:srgbClr val="E87825"/>
    <a:srgbClr val="F6F6F9"/>
    <a:srgbClr val="686359"/>
    <a:srgbClr val="888C92"/>
    <a:srgbClr val="F2F4F6"/>
    <a:srgbClr val="4F5FAB"/>
    <a:srgbClr val="14ACE3"/>
    <a:srgbClr val="85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A2A0F-36D1-4627-AC0B-F6FA7FB19896}" v="1" dt="2025-03-04T21:19:40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60" autoAdjust="0"/>
  </p:normalViewPr>
  <p:slideViewPr>
    <p:cSldViewPr snapToGrid="0">
      <p:cViewPr varScale="1">
        <p:scale>
          <a:sx n="66" d="100"/>
          <a:sy n="66" d="100"/>
        </p:scale>
        <p:origin x="21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mir Music" userId="d8dea416-ef66-4454-ace8-38cae7d43f96" providerId="ADAL" clId="{969A2A0F-36D1-4627-AC0B-F6FA7FB19896}"/>
    <pc:docChg chg="custSel addSld delSld modSld">
      <pc:chgData name="Rusmir Music" userId="d8dea416-ef66-4454-ace8-38cae7d43f96" providerId="ADAL" clId="{969A2A0F-36D1-4627-AC0B-F6FA7FB19896}" dt="2025-03-04T21:20:30.665" v="764" actId="6549"/>
      <pc:docMkLst>
        <pc:docMk/>
      </pc:docMkLst>
      <pc:sldChg chg="modNotesTx">
        <pc:chgData name="Rusmir Music" userId="d8dea416-ef66-4454-ace8-38cae7d43f96" providerId="ADAL" clId="{969A2A0F-36D1-4627-AC0B-F6FA7FB19896}" dt="2025-03-04T21:14:04.177" v="405" actId="20577"/>
        <pc:sldMkLst>
          <pc:docMk/>
          <pc:sldMk cId="1613839157" sldId="277"/>
        </pc:sldMkLst>
      </pc:sldChg>
      <pc:sldChg chg="del">
        <pc:chgData name="Rusmir Music" userId="d8dea416-ef66-4454-ace8-38cae7d43f96" providerId="ADAL" clId="{969A2A0F-36D1-4627-AC0B-F6FA7FB19896}" dt="2025-03-04T21:14:41.381" v="416" actId="47"/>
        <pc:sldMkLst>
          <pc:docMk/>
          <pc:sldMk cId="3888479122" sldId="2145706732"/>
        </pc:sldMkLst>
      </pc:sldChg>
      <pc:sldChg chg="del">
        <pc:chgData name="Rusmir Music" userId="d8dea416-ef66-4454-ace8-38cae7d43f96" providerId="ADAL" clId="{969A2A0F-36D1-4627-AC0B-F6FA7FB19896}" dt="2025-03-04T21:14:13.317" v="412" actId="47"/>
        <pc:sldMkLst>
          <pc:docMk/>
          <pc:sldMk cId="3837577883" sldId="2145706742"/>
        </pc:sldMkLst>
      </pc:sldChg>
      <pc:sldChg chg="del">
        <pc:chgData name="Rusmir Music" userId="d8dea416-ef66-4454-ace8-38cae7d43f96" providerId="ADAL" clId="{969A2A0F-36D1-4627-AC0B-F6FA7FB19896}" dt="2025-03-04T21:14:46.665" v="419" actId="47"/>
        <pc:sldMkLst>
          <pc:docMk/>
          <pc:sldMk cId="2342306679" sldId="2145706743"/>
        </pc:sldMkLst>
      </pc:sldChg>
      <pc:sldChg chg="del">
        <pc:chgData name="Rusmir Music" userId="d8dea416-ef66-4454-ace8-38cae7d43f96" providerId="ADAL" clId="{969A2A0F-36D1-4627-AC0B-F6FA7FB19896}" dt="2025-03-04T21:15:22.920" v="426" actId="47"/>
        <pc:sldMkLst>
          <pc:docMk/>
          <pc:sldMk cId="1525784352" sldId="2145706744"/>
        </pc:sldMkLst>
      </pc:sldChg>
      <pc:sldChg chg="del">
        <pc:chgData name="Rusmir Music" userId="d8dea416-ef66-4454-ace8-38cae7d43f96" providerId="ADAL" clId="{969A2A0F-36D1-4627-AC0B-F6FA7FB19896}" dt="2025-03-04T21:14:08.877" v="407" actId="47"/>
        <pc:sldMkLst>
          <pc:docMk/>
          <pc:sldMk cId="3357776912" sldId="2145706746"/>
        </pc:sldMkLst>
      </pc:sldChg>
      <pc:sldChg chg="del">
        <pc:chgData name="Rusmir Music" userId="d8dea416-ef66-4454-ace8-38cae7d43f96" providerId="ADAL" clId="{969A2A0F-36D1-4627-AC0B-F6FA7FB19896}" dt="2025-03-04T21:14:08.219" v="406" actId="47"/>
        <pc:sldMkLst>
          <pc:docMk/>
          <pc:sldMk cId="657723945" sldId="2145706750"/>
        </pc:sldMkLst>
      </pc:sldChg>
      <pc:sldChg chg="del">
        <pc:chgData name="Rusmir Music" userId="d8dea416-ef66-4454-ace8-38cae7d43f96" providerId="ADAL" clId="{969A2A0F-36D1-4627-AC0B-F6FA7FB19896}" dt="2025-03-04T21:14:10.284" v="409" actId="47"/>
        <pc:sldMkLst>
          <pc:docMk/>
          <pc:sldMk cId="1084396224" sldId="2145706751"/>
        </pc:sldMkLst>
      </pc:sldChg>
      <pc:sldChg chg="del">
        <pc:chgData name="Rusmir Music" userId="d8dea416-ef66-4454-ace8-38cae7d43f96" providerId="ADAL" clId="{969A2A0F-36D1-4627-AC0B-F6FA7FB19896}" dt="2025-03-04T21:14:42.688" v="418" actId="47"/>
        <pc:sldMkLst>
          <pc:docMk/>
          <pc:sldMk cId="138953740" sldId="2145706755"/>
        </pc:sldMkLst>
      </pc:sldChg>
      <pc:sldChg chg="del">
        <pc:chgData name="Rusmir Music" userId="d8dea416-ef66-4454-ace8-38cae7d43f96" providerId="ADAL" clId="{969A2A0F-36D1-4627-AC0B-F6FA7FB19896}" dt="2025-03-04T21:14:42.010" v="417" actId="47"/>
        <pc:sldMkLst>
          <pc:docMk/>
          <pc:sldMk cId="2979222208" sldId="2145706756"/>
        </pc:sldMkLst>
      </pc:sldChg>
      <pc:sldChg chg="modNotesTx">
        <pc:chgData name="Rusmir Music" userId="d8dea416-ef66-4454-ace8-38cae7d43f96" providerId="ADAL" clId="{969A2A0F-36D1-4627-AC0B-F6FA7FB19896}" dt="2025-03-04T21:15:59.573" v="453" actId="20577"/>
        <pc:sldMkLst>
          <pc:docMk/>
          <pc:sldMk cId="3602340285" sldId="2145706769"/>
        </pc:sldMkLst>
      </pc:sldChg>
      <pc:sldChg chg="del">
        <pc:chgData name="Rusmir Music" userId="d8dea416-ef66-4454-ace8-38cae7d43f96" providerId="ADAL" clId="{969A2A0F-36D1-4627-AC0B-F6FA7FB19896}" dt="2025-03-04T21:15:13.701" v="423" actId="47"/>
        <pc:sldMkLst>
          <pc:docMk/>
          <pc:sldMk cId="3123359046" sldId="2145706777"/>
        </pc:sldMkLst>
      </pc:sldChg>
      <pc:sldChg chg="del">
        <pc:chgData name="Rusmir Music" userId="d8dea416-ef66-4454-ace8-38cae7d43f96" providerId="ADAL" clId="{969A2A0F-36D1-4627-AC0B-F6FA7FB19896}" dt="2025-03-04T21:18:37.778" v="629" actId="47"/>
        <pc:sldMkLst>
          <pc:docMk/>
          <pc:sldMk cId="285190592" sldId="2145706779"/>
        </pc:sldMkLst>
      </pc:sldChg>
      <pc:sldChg chg="modNotesTx">
        <pc:chgData name="Rusmir Music" userId="d8dea416-ef66-4454-ace8-38cae7d43f96" providerId="ADAL" clId="{969A2A0F-36D1-4627-AC0B-F6FA7FB19896}" dt="2025-03-04T21:15:04.827" v="422" actId="20577"/>
        <pc:sldMkLst>
          <pc:docMk/>
          <pc:sldMk cId="2820113367" sldId="2145706781"/>
        </pc:sldMkLst>
      </pc:sldChg>
      <pc:sldChg chg="del">
        <pc:chgData name="Rusmir Music" userId="d8dea416-ef66-4454-ace8-38cae7d43f96" providerId="ADAL" clId="{969A2A0F-36D1-4627-AC0B-F6FA7FB19896}" dt="2025-03-04T21:18:40.178" v="631" actId="47"/>
        <pc:sldMkLst>
          <pc:docMk/>
          <pc:sldMk cId="3827369578" sldId="2145706782"/>
        </pc:sldMkLst>
      </pc:sldChg>
      <pc:sldChg chg="del">
        <pc:chgData name="Rusmir Music" userId="d8dea416-ef66-4454-ace8-38cae7d43f96" providerId="ADAL" clId="{969A2A0F-36D1-4627-AC0B-F6FA7FB19896}" dt="2025-03-04T21:14:09.747" v="408" actId="47"/>
        <pc:sldMkLst>
          <pc:docMk/>
          <pc:sldMk cId="1530408504" sldId="2145706783"/>
        </pc:sldMkLst>
      </pc:sldChg>
      <pc:sldChg chg="del">
        <pc:chgData name="Rusmir Music" userId="d8dea416-ef66-4454-ace8-38cae7d43f96" providerId="ADAL" clId="{969A2A0F-36D1-4627-AC0B-F6FA7FB19896}" dt="2025-03-04T21:14:16.306" v="413" actId="47"/>
        <pc:sldMkLst>
          <pc:docMk/>
          <pc:sldMk cId="334100418" sldId="2145706784"/>
        </pc:sldMkLst>
      </pc:sldChg>
      <pc:sldChg chg="del">
        <pc:chgData name="Rusmir Music" userId="d8dea416-ef66-4454-ace8-38cae7d43f96" providerId="ADAL" clId="{969A2A0F-36D1-4627-AC0B-F6FA7FB19896}" dt="2025-03-04T21:15:22.238" v="425" actId="47"/>
        <pc:sldMkLst>
          <pc:docMk/>
          <pc:sldMk cId="1656629893" sldId="2145706807"/>
        </pc:sldMkLst>
      </pc:sldChg>
      <pc:sldChg chg="modNotesTx">
        <pc:chgData name="Rusmir Music" userId="d8dea416-ef66-4454-ace8-38cae7d43f96" providerId="ADAL" clId="{969A2A0F-36D1-4627-AC0B-F6FA7FB19896}" dt="2025-03-04T21:17:13.149" v="565" actId="6549"/>
        <pc:sldMkLst>
          <pc:docMk/>
          <pc:sldMk cId="4031888304" sldId="2145706812"/>
        </pc:sldMkLst>
      </pc:sldChg>
      <pc:sldChg chg="modNotesTx">
        <pc:chgData name="Rusmir Music" userId="d8dea416-ef66-4454-ace8-38cae7d43f96" providerId="ADAL" clId="{969A2A0F-36D1-4627-AC0B-F6FA7FB19896}" dt="2025-03-04T21:18:12.626" v="625" actId="20577"/>
        <pc:sldMkLst>
          <pc:docMk/>
          <pc:sldMk cId="1983198269" sldId="2145706813"/>
        </pc:sldMkLst>
      </pc:sldChg>
      <pc:sldChg chg="del">
        <pc:chgData name="Rusmir Music" userId="d8dea416-ef66-4454-ace8-38cae7d43f96" providerId="ADAL" clId="{969A2A0F-36D1-4627-AC0B-F6FA7FB19896}" dt="2025-03-04T21:14:10.850" v="410" actId="47"/>
        <pc:sldMkLst>
          <pc:docMk/>
          <pc:sldMk cId="147885291" sldId="2145706815"/>
        </pc:sldMkLst>
      </pc:sldChg>
      <pc:sldChg chg="modNotesTx">
        <pc:chgData name="Rusmir Music" userId="d8dea416-ef66-4454-ace8-38cae7d43f96" providerId="ADAL" clId="{969A2A0F-36D1-4627-AC0B-F6FA7FB19896}" dt="2025-03-04T21:18:20.704" v="626" actId="6549"/>
        <pc:sldMkLst>
          <pc:docMk/>
          <pc:sldMk cId="1187970893" sldId="2145706821"/>
        </pc:sldMkLst>
      </pc:sldChg>
      <pc:sldChg chg="del">
        <pc:chgData name="Rusmir Music" userId="d8dea416-ef66-4454-ace8-38cae7d43f96" providerId="ADAL" clId="{969A2A0F-36D1-4627-AC0B-F6FA7FB19896}" dt="2025-03-04T21:14:48.951" v="420" actId="47"/>
        <pc:sldMkLst>
          <pc:docMk/>
          <pc:sldMk cId="3907671124" sldId="2145706827"/>
        </pc:sldMkLst>
      </pc:sldChg>
      <pc:sldChg chg="del">
        <pc:chgData name="Rusmir Music" userId="d8dea416-ef66-4454-ace8-38cae7d43f96" providerId="ADAL" clId="{969A2A0F-36D1-4627-AC0B-F6FA7FB19896}" dt="2025-03-04T21:14:40.700" v="415" actId="47"/>
        <pc:sldMkLst>
          <pc:docMk/>
          <pc:sldMk cId="3476930189" sldId="2145706828"/>
        </pc:sldMkLst>
      </pc:sldChg>
      <pc:sldChg chg="del">
        <pc:chgData name="Rusmir Music" userId="d8dea416-ef66-4454-ace8-38cae7d43f96" providerId="ADAL" clId="{969A2A0F-36D1-4627-AC0B-F6FA7FB19896}" dt="2025-03-04T21:18:36.255" v="628" actId="47"/>
        <pc:sldMkLst>
          <pc:docMk/>
          <pc:sldMk cId="3320439915" sldId="2145706832"/>
        </pc:sldMkLst>
      </pc:sldChg>
      <pc:sldChg chg="modNotesTx">
        <pc:chgData name="Rusmir Music" userId="d8dea416-ef66-4454-ace8-38cae7d43f96" providerId="ADAL" clId="{969A2A0F-36D1-4627-AC0B-F6FA7FB19896}" dt="2025-03-04T21:17:37.327" v="567" actId="20577"/>
        <pc:sldMkLst>
          <pc:docMk/>
          <pc:sldMk cId="435416573" sldId="2145706834"/>
        </pc:sldMkLst>
      </pc:sldChg>
      <pc:sldChg chg="del">
        <pc:chgData name="Rusmir Music" userId="d8dea416-ef66-4454-ace8-38cae7d43f96" providerId="ADAL" clId="{969A2A0F-36D1-4627-AC0B-F6FA7FB19896}" dt="2025-03-04T21:15:21.451" v="424" actId="47"/>
        <pc:sldMkLst>
          <pc:docMk/>
          <pc:sldMk cId="3593937284" sldId="2145706835"/>
        </pc:sldMkLst>
      </pc:sldChg>
      <pc:sldChg chg="del">
        <pc:chgData name="Rusmir Music" userId="d8dea416-ef66-4454-ace8-38cae7d43f96" providerId="ADAL" clId="{969A2A0F-36D1-4627-AC0B-F6FA7FB19896}" dt="2025-03-04T21:14:20.314" v="414" actId="47"/>
        <pc:sldMkLst>
          <pc:docMk/>
          <pc:sldMk cId="1678326695" sldId="2145706838"/>
        </pc:sldMkLst>
      </pc:sldChg>
      <pc:sldChg chg="del">
        <pc:chgData name="Rusmir Music" userId="d8dea416-ef66-4454-ace8-38cae7d43f96" providerId="ADAL" clId="{969A2A0F-36D1-4627-AC0B-F6FA7FB19896}" dt="2025-03-04T21:14:12.174" v="411" actId="47"/>
        <pc:sldMkLst>
          <pc:docMk/>
          <pc:sldMk cId="525436310" sldId="2145706839"/>
        </pc:sldMkLst>
      </pc:sldChg>
      <pc:sldChg chg="del">
        <pc:chgData name="Rusmir Music" userId="d8dea416-ef66-4454-ace8-38cae7d43f96" providerId="ADAL" clId="{969A2A0F-36D1-4627-AC0B-F6FA7FB19896}" dt="2025-03-04T21:18:38.397" v="630" actId="47"/>
        <pc:sldMkLst>
          <pc:docMk/>
          <pc:sldMk cId="3551120388" sldId="2145706844"/>
        </pc:sldMkLst>
      </pc:sldChg>
      <pc:sldChg chg="modNotesTx">
        <pc:chgData name="Rusmir Music" userId="d8dea416-ef66-4454-ace8-38cae7d43f96" providerId="ADAL" clId="{969A2A0F-36D1-4627-AC0B-F6FA7FB19896}" dt="2025-03-04T21:18:29.645" v="627" actId="6549"/>
        <pc:sldMkLst>
          <pc:docMk/>
          <pc:sldMk cId="1037056011" sldId="2145706845"/>
        </pc:sldMkLst>
      </pc:sldChg>
      <pc:sldChg chg="delSp modSp add mod setBg delDesignElem modNotesTx">
        <pc:chgData name="Rusmir Music" userId="d8dea416-ef66-4454-ace8-38cae7d43f96" providerId="ADAL" clId="{969A2A0F-36D1-4627-AC0B-F6FA7FB19896}" dt="2025-03-04T21:20:30.665" v="764" actId="6549"/>
        <pc:sldMkLst>
          <pc:docMk/>
          <pc:sldMk cId="3160910752" sldId="2147473382"/>
        </pc:sldMkLst>
        <pc:spChg chg="mod">
          <ac:chgData name="Rusmir Music" userId="d8dea416-ef66-4454-ace8-38cae7d43f96" providerId="ADAL" clId="{969A2A0F-36D1-4627-AC0B-F6FA7FB19896}" dt="2025-03-04T21:20:14.916" v="736" actId="2711"/>
          <ac:spMkLst>
            <pc:docMk/>
            <pc:sldMk cId="3160910752" sldId="2147473382"/>
            <ac:spMk id="2" creationId="{ADCD83EC-E626-9A5F-CC12-DF12FC187795}"/>
          </ac:spMkLst>
        </pc:spChg>
        <pc:spChg chg="mod">
          <ac:chgData name="Rusmir Music" userId="d8dea416-ef66-4454-ace8-38cae7d43f96" providerId="ADAL" clId="{969A2A0F-36D1-4627-AC0B-F6FA7FB19896}" dt="2025-03-04T21:20:14.916" v="736" actId="2711"/>
          <ac:spMkLst>
            <pc:docMk/>
            <pc:sldMk cId="3160910752" sldId="2147473382"/>
            <ac:spMk id="6" creationId="{C17A1CB1-2CDB-495C-4C98-D4C13FE399E9}"/>
          </ac:spMkLst>
        </pc:spChg>
        <pc:spChg chg="mod">
          <ac:chgData name="Rusmir Music" userId="d8dea416-ef66-4454-ace8-38cae7d43f96" providerId="ADAL" clId="{969A2A0F-36D1-4627-AC0B-F6FA7FB19896}" dt="2025-03-04T21:20:14.916" v="736" actId="2711"/>
          <ac:spMkLst>
            <pc:docMk/>
            <pc:sldMk cId="3160910752" sldId="2147473382"/>
            <ac:spMk id="8" creationId="{DE5288ED-4B92-04DC-8E67-CAB337279BB8}"/>
          </ac:spMkLst>
        </pc:spChg>
        <pc:spChg chg="del">
          <ac:chgData name="Rusmir Music" userId="d8dea416-ef66-4454-ace8-38cae7d43f96" providerId="ADAL" clId="{969A2A0F-36D1-4627-AC0B-F6FA7FB19896}" dt="2025-03-04T21:19:40.138" v="633"/>
          <ac:spMkLst>
            <pc:docMk/>
            <pc:sldMk cId="3160910752" sldId="2147473382"/>
            <ac:spMk id="30" creationId="{06DA9DF9-31F7-4056-B42E-878CC92417B8}"/>
          </ac:spMkLst>
        </pc:spChg>
      </pc:sldChg>
      <pc:sldMasterChg chg="delSldLayout">
        <pc:chgData name="Rusmir Music" userId="d8dea416-ef66-4454-ace8-38cae7d43f96" providerId="ADAL" clId="{969A2A0F-36D1-4627-AC0B-F6FA7FB19896}" dt="2025-03-04T21:18:36.255" v="628" actId="47"/>
        <pc:sldMasterMkLst>
          <pc:docMk/>
          <pc:sldMasterMk cId="790660892" sldId="2147483660"/>
        </pc:sldMasterMkLst>
        <pc:sldLayoutChg chg="del">
          <pc:chgData name="Rusmir Music" userId="d8dea416-ef66-4454-ace8-38cae7d43f96" providerId="ADAL" clId="{969A2A0F-36D1-4627-AC0B-F6FA7FB19896}" dt="2025-03-04T21:18:36.255" v="628" actId="47"/>
          <pc:sldLayoutMkLst>
            <pc:docMk/>
            <pc:sldMasterMk cId="790660892" sldId="2147483660"/>
            <pc:sldLayoutMk cId="2163893901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7DC61B-1A40-4298-9094-332B3B6E645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B5A2FAC-E3EF-448D-B21D-E79B9446F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4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302066" indent="-302066" fontAlgn="base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Thanks for having me. </a:t>
            </a:r>
          </a:p>
          <a:p>
            <a:pPr marL="302066" indent="-302066" fontAlgn="base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Our report was launched last year at the New York City Climate Week – you can find it online. </a:t>
            </a:r>
          </a:p>
          <a:p>
            <a:pPr marL="302066" indent="-302066" fontAlgn="base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We have been also been doing a few sector specific deep dives as part of these cool talks – for example, be on the look out for a webinar on March 20 on space cooling. </a:t>
            </a:r>
          </a:p>
          <a:p>
            <a:pPr fontAlgn="base"/>
            <a:endParaRPr lang="en-US" sz="1900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250AD-E264-448D-991C-9CE3C2577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1900" i="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One of the main messages of the report is that private finance is essential for the cooling transition – but finance is not enough.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1900" i="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Cooling cuts across many sectors. This requires the right enabling environment for action.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1900" i="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National cooling plans and other public policy instruments are an important step to coordinate between different agencies and to also coordinate with and get buy-in from the private sector.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1900" i="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Other drivers like local electricity access and supply chains maturity will also influence the availability of financing. There are also issues like verification of performance and reliability and insurance coverage.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1900" i="0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For all these reasons, we treat cooling as an ecosystem where action across multiple levers of supply and demand is needed at the same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it comes to financing sustainable cooling, no size fits all. 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marL="241300" indent="-241300">
              <a:buFont typeface="Arial" panose="020B0604020202020204" pitchFamily="34" charset="0"/>
              <a:buAutoNum type="arabicPeriod"/>
            </a:pPr>
            <a:r>
              <a:rPr lang="en-US" dirty="0"/>
              <a:t>We need to respond to financial needs of providers and consumers, influenced by the characteristics of such agents.</a:t>
            </a:r>
            <a:endParaRPr lang="en-US" dirty="0">
              <a:cs typeface="Calibri"/>
            </a:endParaRPr>
          </a:p>
          <a:p>
            <a:pPr marL="241300" indent="-241300">
              <a:buFont typeface="Arial" panose="020B0604020202020204" pitchFamily="34" charset="0"/>
              <a:buAutoNum type="arabicPeriod"/>
            </a:pPr>
            <a:r>
              <a:rPr lang="en-US" dirty="0"/>
              <a:t>There’s a need to support a specific business model establishing the conditions of transactions between providers and consumers.</a:t>
            </a:r>
            <a:endParaRPr lang="en-US" dirty="0">
              <a:cs typeface="Calibri"/>
            </a:endParaRPr>
          </a:p>
          <a:p>
            <a:pPr marL="241300" indent="-241300">
              <a:buFont typeface="Arial" panose="020B0604020202020204" pitchFamily="34" charset="0"/>
              <a:buAutoNum type="arabicPeriod"/>
            </a:pPr>
            <a:r>
              <a:rPr lang="en-US" dirty="0"/>
              <a:t>And – we need to take into account the local context, including the capacities of the financial sector and the risk appetite of financiers and investors.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Thus, we didn’t want to be prescriptive with the report but we highlighted that there is a broad universe of financing solutions – where instruments being already used can be scaled up; </a:t>
            </a:r>
            <a:endParaRPr lang="en-US" dirty="0">
              <a:cs typeface="Calibri"/>
            </a:endParaRPr>
          </a:p>
          <a:p>
            <a:pPr marL="638175" lvl="1" indent="-180975">
              <a:buFont typeface="Arial" panose="020B0604020202020204" pitchFamily="34" charset="0"/>
              <a:buChar char="•"/>
            </a:pPr>
            <a:r>
              <a:rPr lang="en-US" dirty="0"/>
              <a:t>This includes financing structures used in other sectors adapted, and new financing structures for specific cooling applications and needs designed.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0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[ALAN]</a:t>
            </a:r>
          </a:p>
          <a:p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report looks at challenges – and then proposes specific solutions.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For example, one of the main constraints for farmers and SMEs is that they can’t outright afford to buy and own better equipment.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So, we looked at business models that address this affordability.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In on-bill financing, the cost of new appliances is </a:t>
            </a: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added to the customer’s regular utility bill, allowing them to pay for the equipment </a:t>
            </a:r>
            <a:r>
              <a:rPr lang="en-US" sz="1800" b="0" i="0" u="sng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over time </a:t>
            </a: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instead of all at once.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Pay-as-you-go is a similar model where customers essentially rent the equipment.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5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kern="0" dirty="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Cooling as a service is a growing business model because it too </a:t>
            </a: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Light" panose="020B0303040000020004" pitchFamily="34" charset="0"/>
              </a:rPr>
              <a:t>frees consumers from having to pay high upfront costs for new equipment. </a:t>
            </a:r>
            <a:endParaRPr lang="en-US" sz="1800" b="0" i="0" u="none" strike="noStrike" kern="0" baseline="0" dirty="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CaaS has been effectively implemented to strengthen </a:t>
            </a:r>
            <a:r>
              <a:rPr lang="en-US" b="0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agricultural cold chains </a:t>
            </a:r>
            <a:r>
              <a:rPr lang="en-US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 developing countries.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It is also an effective business model for </a:t>
            </a:r>
            <a:r>
              <a:rPr lang="en-US" b="0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scaling up the adoption of new technology</a:t>
            </a:r>
            <a:r>
              <a:rPr lang="en-US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002345"/>
              </a:buClr>
              <a:buSzPct val="5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We also looked at different financial mechanisms.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One example is Results-based financing.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This model provides incentives to projects when they reach certain key performance indicators.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This instrument is now quickly taking off under the concept of SLF – sustainable linked finance. More and more investors are committing to greening their portfolio. They are willing to take climate KPIs as part of their financial return.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414142"/>
              </a:solidFill>
              <a:latin typeface="FedraSansStd-Book" panose="020B040304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Another example is risk-sharing, where IFC has had years of successful experience.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One of IFC’s earliest energy efficiency finance projects was a risk sharing facility for commercial banks in China.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IFC provided technical assistance to help bank staff better understand the economics and risks associated with energy efficiency loans and a partial risk guarantee for any losses greater than the bank’s established performance.</a:t>
            </a:r>
            <a:endParaRPr lang="en-US" sz="18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+mn-lt"/>
              </a:rPr>
              <a:t>This a great example where a</a:t>
            </a:r>
            <a:r>
              <a:rPr lang="en-US" sz="1800" b="0" i="0" u="none" strike="noStrike" baseline="0" dirty="0">
                <a:solidFill>
                  <a:srgbClr val="414142"/>
                </a:solidFill>
                <a:latin typeface="FedraSansStd-Book" panose="020B0403040000020004" pitchFamily="34" charset="0"/>
              </a:rPr>
              <a:t> modest applications of donor funding to cover the risk and first losses can then be leveraged many times by development banks, local lenders, and project sponsors.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The report goes through several other structures, such as: </a:t>
            </a:r>
          </a:p>
          <a:p>
            <a:pPr marL="638440" lvl="1" indent="-181240">
              <a:buFont typeface="Arial" panose="020B0604020202020204" pitchFamily="34" charset="0"/>
              <a:buChar char="•"/>
            </a:pPr>
            <a:r>
              <a:rPr lang="en-US" dirty="0"/>
              <a:t>Conventional equity</a:t>
            </a:r>
          </a:p>
          <a:p>
            <a:pPr marL="638440" lvl="1" indent="-181240">
              <a:buFont typeface="Arial" panose="020B0604020202020204" pitchFamily="34" charset="0"/>
              <a:buChar char="•"/>
            </a:pPr>
            <a:r>
              <a:rPr lang="en-US" dirty="0"/>
              <a:t>Revolving funds</a:t>
            </a:r>
          </a:p>
          <a:p>
            <a:pPr marL="638440" lvl="1" indent="-181240">
              <a:buFont typeface="Arial" panose="020B0604020202020204" pitchFamily="34" charset="0"/>
              <a:buChar char="•"/>
            </a:pPr>
            <a:r>
              <a:rPr lang="en-US" dirty="0"/>
              <a:t>Working capital loans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As well as newer instruments such as:</a:t>
            </a:r>
          </a:p>
          <a:p>
            <a:pPr marL="638440" lvl="1" indent="-181240">
              <a:buFont typeface="Arial" panose="020B0604020202020204" pitchFamily="34" charset="0"/>
              <a:buChar char="•"/>
            </a:pPr>
            <a:r>
              <a:rPr lang="en-US" dirty="0"/>
              <a:t>Carbon offsets and </a:t>
            </a:r>
          </a:p>
          <a:p>
            <a:pPr marL="638440" lvl="1" indent="-181240">
              <a:buFont typeface="Arial" panose="020B0604020202020204" pitchFamily="34" charset="0"/>
              <a:buChar char="•"/>
            </a:pPr>
            <a:r>
              <a:rPr lang="en-US" dirty="0"/>
              <a:t>Cooling bonds </a:t>
            </a:r>
          </a:p>
          <a:p>
            <a:pPr marL="181240" lvl="0" indent="-181240">
              <a:buFont typeface="Arial" panose="020B0604020202020204" pitchFamily="34" charset="0"/>
              <a:buChar char="•"/>
            </a:pPr>
            <a:r>
              <a:rPr lang="en-US" dirty="0"/>
              <a:t>We didn’t have time to cover all of them during this webinar, but we invite you to download and read the report for more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</a:t>
            </a:r>
            <a:r>
              <a:rPr lang="en-US" dirty="0"/>
              <a:t>look forward to staying connected with you – please find me on LinkedIn and stay in touch!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A2FAC-E3EF-448D-B21D-E79B9446F9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7EC0DA-D01C-B0E9-FEB1-7CD54E21C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2799" r="141"/>
          <a:stretch/>
        </p:blipFill>
        <p:spPr>
          <a:xfrm>
            <a:off x="5110508" y="560705"/>
            <a:ext cx="7081492" cy="573659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42B58A3-24AB-E7EF-7044-00011E0F0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-1" y="0"/>
            <a:ext cx="1711783" cy="1711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244D2A-79A0-BB20-AA75-E3448D255453}"/>
              </a:ext>
            </a:extLst>
          </p:cNvPr>
          <p:cNvSpPr txBox="1"/>
          <p:nvPr userDrawn="1"/>
        </p:nvSpPr>
        <p:spPr>
          <a:xfrm>
            <a:off x="569147" y="1390798"/>
            <a:ext cx="568399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00ADE4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COOLER FINANCE:</a:t>
            </a:r>
            <a:endParaRPr lang="en-US" sz="6600">
              <a:solidFill>
                <a:srgbClr val="00ADE4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99A56-CEE2-6237-AB15-34DEAB79F78E}"/>
              </a:ext>
            </a:extLst>
          </p:cNvPr>
          <p:cNvSpPr txBox="1"/>
          <p:nvPr userDrawn="1"/>
        </p:nvSpPr>
        <p:spPr>
          <a:xfrm>
            <a:off x="569147" y="3631573"/>
            <a:ext cx="46470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2345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Mobilizing Investment </a:t>
            </a:r>
            <a:br>
              <a:rPr lang="en-US" sz="2200">
                <a:solidFill>
                  <a:srgbClr val="002345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2200">
                <a:solidFill>
                  <a:srgbClr val="002345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for the Developing World’s </a:t>
            </a:r>
            <a:br>
              <a:rPr lang="en-US" sz="2200">
                <a:solidFill>
                  <a:srgbClr val="002345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en-US" sz="2200">
                <a:solidFill>
                  <a:srgbClr val="002345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Sustainable Cooling Needs</a:t>
            </a:r>
            <a:endParaRPr lang="en-US" sz="2200">
              <a:solidFill>
                <a:srgbClr val="002345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8A3AB01E-A4E5-5817-5AFF-87B30EAABE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26" y="5805308"/>
            <a:ext cx="1645920" cy="69229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6A0C6B7-2A0F-4596-1954-69689BFE5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8090" y="5597458"/>
            <a:ext cx="1107996" cy="1107996"/>
          </a:xfrm>
          <a:prstGeom prst="rect">
            <a:avLst/>
          </a:prstGeom>
        </p:spPr>
      </p:pic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133C5832-7A7E-94F8-0012-859327E0F3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" y="5805308"/>
            <a:ext cx="779204" cy="6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023AC-5D79-202B-73AE-A5589C5EAECB}"/>
              </a:ext>
            </a:extLst>
          </p:cNvPr>
          <p:cNvSpPr/>
          <p:nvPr userDrawn="1"/>
        </p:nvSpPr>
        <p:spPr>
          <a:xfrm>
            <a:off x="6508006" y="0"/>
            <a:ext cx="5683994" cy="6858000"/>
          </a:xfrm>
          <a:prstGeom prst="rect">
            <a:avLst/>
          </a:prstGeom>
          <a:solidFill>
            <a:srgbClr val="002345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EAB40-CB40-4A1B-DC6F-4A9FD4E4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387" y="6356350"/>
            <a:ext cx="5553620" cy="365125"/>
          </a:xfrm>
        </p:spPr>
        <p:txBody>
          <a:bodyPr lIns="0" rIns="0" anchor="b"/>
          <a:lstStyle>
            <a:lvl1pPr algn="l">
              <a:defRPr sz="12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E6FF9-0F15-0CFC-B9F4-227D2C55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8116" cy="365125"/>
          </a:xfrm>
        </p:spPr>
        <p:txBody>
          <a:bodyPr lIns="0" rIns="0" anchor="b"/>
          <a:lstStyle>
            <a:lvl1pPr>
              <a:defRPr sz="16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fld id="{0FC5464B-F071-40E5-A597-8CC146F391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7A16A9-EBC9-047D-CB6D-BEB8B865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7A16A9-EBC9-047D-CB6D-BEB8B865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3B8D917-28FC-8E24-F96D-7C20EB43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387" y="6356350"/>
            <a:ext cx="5553620" cy="365125"/>
          </a:xfrm>
        </p:spPr>
        <p:txBody>
          <a:bodyPr lIns="0" rIns="0" anchor="b"/>
          <a:lstStyle>
            <a:lvl1pPr algn="l">
              <a:defRPr sz="12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8B30755-A3A2-F8E0-396F-65170BB0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8116" cy="365125"/>
          </a:xfrm>
        </p:spPr>
        <p:txBody>
          <a:bodyPr lIns="0" rIns="0" anchor="b"/>
          <a:lstStyle>
            <a:lvl1pPr>
              <a:defRPr sz="16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fld id="{0FC5464B-F071-40E5-A597-8CC146F39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E023AC-5D79-202B-73AE-A5589C5EAECB}"/>
              </a:ext>
            </a:extLst>
          </p:cNvPr>
          <p:cNvSpPr/>
          <p:nvPr userDrawn="1"/>
        </p:nvSpPr>
        <p:spPr>
          <a:xfrm>
            <a:off x="6508006" y="0"/>
            <a:ext cx="5683994" cy="6858000"/>
          </a:xfrm>
          <a:prstGeom prst="rect">
            <a:avLst/>
          </a:prstGeom>
          <a:solidFill>
            <a:srgbClr val="002345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7A16A9-EBC9-047D-CB6D-BEB8B865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C880686-8E03-BBA9-6407-71CE7D37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387" y="6356350"/>
            <a:ext cx="5553620" cy="365125"/>
          </a:xfrm>
        </p:spPr>
        <p:txBody>
          <a:bodyPr lIns="0" rIns="0" anchor="b"/>
          <a:lstStyle>
            <a:lvl1pPr algn="l">
              <a:defRPr sz="12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82917B-5AF6-DF0C-7639-EE7DBCE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8116" cy="365125"/>
          </a:xfrm>
        </p:spPr>
        <p:txBody>
          <a:bodyPr lIns="0" rIns="0" anchor="b"/>
          <a:lstStyle>
            <a:lvl1pPr>
              <a:defRPr sz="16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fld id="{0FC5464B-F071-40E5-A597-8CC146F39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7A16A9-EBC9-047D-CB6D-BEB8B865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B4D168F-8E9F-2E05-959B-7E309032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387" y="6356350"/>
            <a:ext cx="5553620" cy="365125"/>
          </a:xfrm>
        </p:spPr>
        <p:txBody>
          <a:bodyPr lIns="0" rIns="0" anchor="b"/>
          <a:lstStyle>
            <a:lvl1pPr algn="l">
              <a:defRPr sz="12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7F25C6-DC2D-5EA1-F5D2-086EAA18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8116" cy="365125"/>
          </a:xfrm>
        </p:spPr>
        <p:txBody>
          <a:bodyPr lIns="0" rIns="0" anchor="b"/>
          <a:lstStyle>
            <a:lvl1pPr>
              <a:defRPr sz="16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fld id="{0FC5464B-F071-40E5-A597-8CC146F39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8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E11B0E-2B4D-AB85-FC21-4080C154303B}"/>
              </a:ext>
            </a:extLst>
          </p:cNvPr>
          <p:cNvSpPr/>
          <p:nvPr userDrawn="1"/>
        </p:nvSpPr>
        <p:spPr>
          <a:xfrm>
            <a:off x="0" y="2661220"/>
            <a:ext cx="12192000" cy="4196780"/>
          </a:xfrm>
          <a:prstGeom prst="rect">
            <a:avLst/>
          </a:prstGeom>
          <a:solidFill>
            <a:srgbClr val="002345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7A16A9-EBC9-047D-CB6D-BEB8B865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FC3C806-31C2-CE59-838F-3FC86500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387" y="6356350"/>
            <a:ext cx="5553620" cy="365125"/>
          </a:xfrm>
        </p:spPr>
        <p:txBody>
          <a:bodyPr lIns="0" rIns="0" anchor="b"/>
          <a:lstStyle>
            <a:lvl1pPr algn="l">
              <a:defRPr sz="12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97E7CF7-EB87-4CA2-82B9-40052CB2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8116" cy="365125"/>
          </a:xfrm>
        </p:spPr>
        <p:txBody>
          <a:bodyPr lIns="0" rIns="0" anchor="b"/>
          <a:lstStyle>
            <a:lvl1pPr>
              <a:defRPr sz="16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fld id="{0FC5464B-F071-40E5-A597-8CC146F39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E11B0E-2B4D-AB85-FC21-4080C154303B}"/>
              </a:ext>
            </a:extLst>
          </p:cNvPr>
          <p:cNvSpPr/>
          <p:nvPr userDrawn="1"/>
        </p:nvSpPr>
        <p:spPr>
          <a:xfrm>
            <a:off x="0" y="2661220"/>
            <a:ext cx="12192000" cy="4196780"/>
          </a:xfrm>
          <a:prstGeom prst="rect">
            <a:avLst/>
          </a:prstGeom>
          <a:solidFill>
            <a:srgbClr val="002345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7A16A9-EBC9-047D-CB6D-BEB8B865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54A239B-85E1-7194-9847-8994767D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387" y="6356350"/>
            <a:ext cx="5553620" cy="365125"/>
          </a:xfrm>
        </p:spPr>
        <p:txBody>
          <a:bodyPr lIns="0" rIns="0" anchor="b"/>
          <a:lstStyle>
            <a:lvl1pPr algn="l">
              <a:defRPr sz="12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83FA624-772A-32CC-068F-F7465F21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8116" cy="365125"/>
          </a:xfrm>
        </p:spPr>
        <p:txBody>
          <a:bodyPr lIns="0" rIns="0" anchor="b"/>
          <a:lstStyle>
            <a:lvl1pPr>
              <a:defRPr sz="16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fld id="{0FC5464B-F071-40E5-A597-8CC146F39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07A16A9-EBC9-047D-CB6D-BEB8B8658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1428750" cy="14287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E11B0E-2B4D-AB85-FC21-4080C154303B}"/>
              </a:ext>
            </a:extLst>
          </p:cNvPr>
          <p:cNvSpPr/>
          <p:nvPr userDrawn="1"/>
        </p:nvSpPr>
        <p:spPr>
          <a:xfrm>
            <a:off x="0" y="2088372"/>
            <a:ext cx="12192000" cy="4769628"/>
          </a:xfrm>
          <a:prstGeom prst="rect">
            <a:avLst/>
          </a:prstGeom>
          <a:solidFill>
            <a:srgbClr val="002345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5DFA75-8E22-1E0E-1088-D69B786A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4387" y="6356350"/>
            <a:ext cx="5553620" cy="365125"/>
          </a:xfrm>
        </p:spPr>
        <p:txBody>
          <a:bodyPr lIns="0" rIns="0" anchor="b"/>
          <a:lstStyle>
            <a:lvl1pPr algn="l">
              <a:defRPr sz="12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D1A5B0C-C00C-90C2-5036-16EC4210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88116" cy="365125"/>
          </a:xfrm>
        </p:spPr>
        <p:txBody>
          <a:bodyPr lIns="0" rIns="0" anchor="b"/>
          <a:lstStyle>
            <a:lvl1pPr>
              <a:defRPr sz="1600"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fld id="{0FC5464B-F071-40E5-A597-8CC146F39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4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F4425-319F-04C9-CDFB-831157921E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19" y="6281513"/>
            <a:ext cx="1793683" cy="456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7EAB6-9C39-27F1-2355-D7BB2999F680}"/>
              </a:ext>
            </a:extLst>
          </p:cNvPr>
          <p:cNvSpPr txBox="1">
            <a:spLocks/>
          </p:cNvSpPr>
          <p:nvPr userDrawn="1"/>
        </p:nvSpPr>
        <p:spPr>
          <a:xfrm>
            <a:off x="11677650" y="6281513"/>
            <a:ext cx="514350" cy="456855"/>
          </a:xfrm>
          <a:prstGeom prst="rect">
            <a:avLst/>
          </a:prstGeom>
          <a:solidFill>
            <a:srgbClr val="00234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000" b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83315-7BC6-4D5B-80D9-7EBDFB1B777E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80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4FDF2-CD4F-8575-98F4-AA907C1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73E77-5E1F-C368-1A88-77375E9E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6DB4-055A-B0A8-C95B-0CC76D63A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0764A-9432-B478-3E0C-B2D5DC3AC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Cooler Finance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75CA1-9926-AE83-BC1F-515FEA16F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5464B-F071-40E5-A597-8CC146F39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fc.org/en/what-we-do/sector-expertise/climate-business/addressing-climate-challenges-in-key-sectors/sustainable-cooling" TargetMode="External"/><Relationship Id="rId5" Type="http://schemas.openxmlformats.org/officeDocument/2006/relationships/hyperlink" Target="https://www.linkedin.com/in/rusmirmusic/" TargetMode="External"/><Relationship Id="rId4" Type="http://schemas.openxmlformats.org/officeDocument/2006/relationships/hyperlink" Target="mailto:rmusic@if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3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17E521A9-E518-597F-1988-503DB56A29F1}"/>
              </a:ext>
            </a:extLst>
          </p:cNvPr>
          <p:cNvSpPr/>
          <p:nvPr/>
        </p:nvSpPr>
        <p:spPr>
          <a:xfrm>
            <a:off x="4723075" y="-9235"/>
            <a:ext cx="7468925" cy="6867235"/>
          </a:xfrm>
          <a:prstGeom prst="rect">
            <a:avLst/>
          </a:prstGeom>
          <a:solidFill>
            <a:srgbClr val="002345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507E4-FC7A-1B19-C351-CE33E041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464B-F071-40E5-A597-8CC146F391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1B219A-D71C-7092-F531-2A6CA9A3A270}"/>
              </a:ext>
            </a:extLst>
          </p:cNvPr>
          <p:cNvSpPr txBox="1">
            <a:spLocks/>
          </p:cNvSpPr>
          <p:nvPr/>
        </p:nvSpPr>
        <p:spPr>
          <a:xfrm>
            <a:off x="863952" y="649955"/>
            <a:ext cx="3771658" cy="2020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Private Finance is Essential for the Transition to Sustainable Cooling, but </a:t>
            </a:r>
            <a:r>
              <a:rPr lang="en-US" sz="42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Finance is Not 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71426-B239-37E7-4DD0-25B11A8651A3}"/>
              </a:ext>
            </a:extLst>
          </p:cNvPr>
          <p:cNvSpPr txBox="1"/>
          <p:nvPr/>
        </p:nvSpPr>
        <p:spPr>
          <a:xfrm>
            <a:off x="5266991" y="1792955"/>
            <a:ext cx="1307384" cy="2656253"/>
          </a:xfrm>
          <a:prstGeom prst="roundRect">
            <a:avLst/>
          </a:prstGeom>
          <a:solidFill>
            <a:schemeClr val="bg1"/>
          </a:solidFill>
          <a:ln>
            <a:solidFill>
              <a:srgbClr val="00234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kern="100">
                <a:solidFill>
                  <a:srgbClr val="002345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Sustainable cooling across developing economies</a:t>
            </a:r>
            <a:endParaRPr lang="en-US" sz="1400">
              <a:solidFill>
                <a:srgbClr val="002345"/>
              </a:solidFill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A9D6E-369E-BCFE-5E9E-FDCF30744FAB}"/>
              </a:ext>
            </a:extLst>
          </p:cNvPr>
          <p:cNvSpPr txBox="1"/>
          <p:nvPr/>
        </p:nvSpPr>
        <p:spPr>
          <a:xfrm>
            <a:off x="9015867" y="649955"/>
            <a:ext cx="2174339" cy="2286000"/>
          </a:xfrm>
          <a:prstGeom prst="roundRect">
            <a:avLst/>
          </a:prstGeom>
          <a:noFill/>
          <a:ln w="12700">
            <a:solidFill>
              <a:srgbClr val="14ACE3"/>
            </a:solidFill>
          </a:ln>
        </p:spPr>
        <p:txBody>
          <a:bodyPr wrap="square" lIns="731520" rIns="0" anchor="ctr">
            <a:noAutofit/>
          </a:bodyPr>
          <a:lstStyle/>
          <a:p>
            <a:r>
              <a:rPr lang="en-US" sz="1400" kern="100">
                <a:solidFill>
                  <a:srgbClr val="14ACE3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Finance</a:t>
            </a:r>
            <a:endParaRPr lang="en-US" sz="1600" kern="100">
              <a:solidFill>
                <a:srgbClr val="14ACE3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  <a:p>
            <a:r>
              <a:rPr lang="en-US" sz="1200" i="1" kern="100">
                <a:solidFill>
                  <a:srgbClr val="14ACE3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(private and public)</a:t>
            </a:r>
            <a:endParaRPr lang="en-US" sz="1200" i="1">
              <a:solidFill>
                <a:srgbClr val="14ACE3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D75BF-C641-2A8D-0C46-44D50FB72651}"/>
              </a:ext>
            </a:extLst>
          </p:cNvPr>
          <p:cNvSpPr txBox="1"/>
          <p:nvPr/>
        </p:nvSpPr>
        <p:spPr>
          <a:xfrm>
            <a:off x="9021097" y="3306208"/>
            <a:ext cx="2174340" cy="2286000"/>
          </a:xfrm>
          <a:prstGeom prst="roundRect">
            <a:avLst/>
          </a:prstGeom>
          <a:noFill/>
          <a:ln w="12700">
            <a:solidFill>
              <a:srgbClr val="4F5FAB"/>
            </a:solidFill>
          </a:ln>
        </p:spPr>
        <p:txBody>
          <a:bodyPr wrap="square" lIns="731520" anchor="ctr">
            <a:noAutofit/>
          </a:bodyPr>
          <a:lstStyle/>
          <a:p>
            <a:r>
              <a:rPr lang="en-US" sz="1400" kern="100">
                <a:solidFill>
                  <a:srgbClr val="4F5FA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Policies and Regulation</a:t>
            </a:r>
          </a:p>
          <a:p>
            <a:endParaRPr lang="en-US" sz="1400" kern="100">
              <a:solidFill>
                <a:srgbClr val="4F5FAB"/>
              </a:solidFill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  <a:p>
            <a:r>
              <a:rPr lang="en-US" sz="1400" kern="100">
                <a:solidFill>
                  <a:srgbClr val="4F5FAB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E</a:t>
            </a:r>
            <a:r>
              <a:rPr lang="en-US" sz="1400" kern="100">
                <a:solidFill>
                  <a:srgbClr val="4F5FA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lectricity access</a:t>
            </a:r>
          </a:p>
          <a:p>
            <a:endParaRPr lang="en-US" sz="1400" kern="100">
              <a:solidFill>
                <a:srgbClr val="4F5FAB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  <a:p>
            <a:r>
              <a:rPr lang="en-US" sz="1400" kern="100">
                <a:solidFill>
                  <a:srgbClr val="4F5FA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Supply </a:t>
            </a:r>
            <a:br>
              <a:rPr lang="en-US" sz="1400" kern="100">
                <a:solidFill>
                  <a:srgbClr val="4F5FA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</a:br>
            <a:r>
              <a:rPr lang="en-US" sz="1400" kern="100">
                <a:solidFill>
                  <a:srgbClr val="4F5FAB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chains</a:t>
            </a:r>
            <a:endParaRPr lang="en-US" sz="1400">
              <a:solidFill>
                <a:srgbClr val="4F5FAB"/>
              </a:solidFill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EC7D512-972A-C86A-BA72-70ACD98C1803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rot="5400000" flipH="1" flipV="1">
            <a:off x="8749609" y="3151612"/>
            <a:ext cx="3799253" cy="1081939"/>
          </a:xfrm>
          <a:prstGeom prst="bentConnector4">
            <a:avLst>
              <a:gd name="adj1" fmla="val -6017"/>
              <a:gd name="adj2" fmla="val 121612"/>
            </a:avLst>
          </a:prstGeom>
          <a:ln w="12700">
            <a:solidFill>
              <a:srgbClr val="4F5FAB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507924-5CEE-60BE-46D3-09DBB6B65BF7}"/>
              </a:ext>
            </a:extLst>
          </p:cNvPr>
          <p:cNvSpPr txBox="1"/>
          <p:nvPr/>
        </p:nvSpPr>
        <p:spPr>
          <a:xfrm>
            <a:off x="6992509" y="5831087"/>
            <a:ext cx="48390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100">
                <a:solidFill>
                  <a:srgbClr val="4F5FAB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Non-financial </a:t>
            </a:r>
            <a:r>
              <a:rPr lang="en-US" sz="1400" kern="100">
                <a:solidFill>
                  <a:srgbClr val="4F5FA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factors have significant influence on the availability of financing and the capacity to mobilize private financing.</a:t>
            </a:r>
            <a:endParaRPr lang="en-US" sz="1400">
              <a:solidFill>
                <a:srgbClr val="4F5FAB"/>
              </a:solidFill>
            </a:endParaRP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74571770-0548-89A4-3B42-F65209F179AB}"/>
              </a:ext>
            </a:extLst>
          </p:cNvPr>
          <p:cNvCxnSpPr>
            <a:cxnSpLocks/>
            <a:stCxn id="6" idx="1"/>
            <a:endCxn id="5" idx="3"/>
          </p:cNvCxnSpPr>
          <p:nvPr/>
        </p:nvCxnSpPr>
        <p:spPr>
          <a:xfrm rot="10800000" flipV="1">
            <a:off x="6574375" y="1792954"/>
            <a:ext cx="2441492" cy="1328127"/>
          </a:xfrm>
          <a:prstGeom prst="bentConnector3">
            <a:avLst/>
          </a:prstGeom>
          <a:ln w="12700">
            <a:solidFill>
              <a:srgbClr val="14ACE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E10E666E-CA93-C185-4E9D-91D692F3A670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6577143" y="3269504"/>
            <a:ext cx="2443954" cy="1179705"/>
          </a:xfrm>
          <a:prstGeom prst="bentConnector3">
            <a:avLst/>
          </a:prstGeom>
          <a:ln w="19050">
            <a:solidFill>
              <a:srgbClr val="4472C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1A5613-5B81-707C-1CE2-2F7649FAF512}"/>
              </a:ext>
            </a:extLst>
          </p:cNvPr>
          <p:cNvSpPr txBox="1"/>
          <p:nvPr/>
        </p:nvSpPr>
        <p:spPr>
          <a:xfrm>
            <a:off x="6992509" y="3610367"/>
            <a:ext cx="1944757" cy="738664"/>
          </a:xfrm>
          <a:prstGeom prst="rect">
            <a:avLst/>
          </a:prstGeom>
          <a:solidFill>
            <a:srgbClr val="F2F4F6"/>
          </a:solidFill>
        </p:spPr>
        <p:txBody>
          <a:bodyPr wrap="square">
            <a:spAutoFit/>
          </a:bodyPr>
          <a:lstStyle/>
          <a:p>
            <a:r>
              <a:rPr lang="en-US" sz="1400" kern="100">
                <a:solidFill>
                  <a:srgbClr val="4F5FA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There are other factors required to support this transition</a:t>
            </a:r>
            <a:endParaRPr lang="en-US" sz="1400">
              <a:solidFill>
                <a:srgbClr val="4F5FAB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6CEDCFA-BA95-9DD2-8E72-364B2B3706C0}"/>
              </a:ext>
            </a:extLst>
          </p:cNvPr>
          <p:cNvSpPr/>
          <p:nvPr/>
        </p:nvSpPr>
        <p:spPr>
          <a:xfrm>
            <a:off x="7352388" y="1723687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14AC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14ACE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055FD81-FE36-D1F3-8DE9-95DCA82EAB8A}"/>
              </a:ext>
            </a:extLst>
          </p:cNvPr>
          <p:cNvSpPr/>
          <p:nvPr/>
        </p:nvSpPr>
        <p:spPr>
          <a:xfrm>
            <a:off x="7352388" y="5487500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4F5F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4F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EFAB02B-BD1C-FF75-0550-B20707927955}"/>
              </a:ext>
            </a:extLst>
          </p:cNvPr>
          <p:cNvSpPr/>
          <p:nvPr/>
        </p:nvSpPr>
        <p:spPr>
          <a:xfrm>
            <a:off x="7361746" y="3353768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4F5F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4F5FA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CF7D75D-DAFA-D66B-6E49-77E7E342C6C8}"/>
              </a:ext>
            </a:extLst>
          </p:cNvPr>
          <p:cNvSpPr txBox="1"/>
          <p:nvPr/>
        </p:nvSpPr>
        <p:spPr>
          <a:xfrm>
            <a:off x="7081067" y="2063449"/>
            <a:ext cx="1529533" cy="771173"/>
          </a:xfrm>
          <a:prstGeom prst="rect">
            <a:avLst/>
          </a:prstGeom>
          <a:solidFill>
            <a:srgbClr val="F2F4F6"/>
          </a:solidFill>
        </p:spPr>
        <p:txBody>
          <a:bodyPr wrap="square" lIns="0" rIns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>
                <a:solidFill>
                  <a:srgbClr val="14AC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The adequate supply of finance</a:t>
            </a:r>
            <a:r>
              <a:rPr lang="en-US" sz="1400" kern="100">
                <a:solidFill>
                  <a:srgbClr val="14ACE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kern="100">
                <a:solidFill>
                  <a:srgbClr val="14AC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is essential</a:t>
            </a:r>
          </a:p>
        </p:txBody>
      </p:sp>
      <p:pic>
        <p:nvPicPr>
          <p:cNvPr id="110" name="Graphic 109" descr="Gavel outline">
            <a:extLst>
              <a:ext uri="{FF2B5EF4-FFF2-40B4-BE49-F238E27FC236}">
                <a16:creationId xmlns:a16="http://schemas.microsoft.com/office/drawing/2014/main" id="{78218F38-DF22-901C-3F5C-4441002A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0631" y="3556545"/>
            <a:ext cx="457200" cy="457200"/>
          </a:xfrm>
          <a:prstGeom prst="rect">
            <a:avLst/>
          </a:prstGeom>
        </p:spPr>
      </p:pic>
      <p:pic>
        <p:nvPicPr>
          <p:cNvPr id="111" name="Graphic 110" descr="Plugged Unplugged outline">
            <a:extLst>
              <a:ext uri="{FF2B5EF4-FFF2-40B4-BE49-F238E27FC236}">
                <a16:creationId xmlns:a16="http://schemas.microsoft.com/office/drawing/2014/main" id="{E5288F17-2CAA-6519-61C1-B28989F20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2932" y="4176695"/>
            <a:ext cx="457200" cy="457200"/>
          </a:xfrm>
          <a:prstGeom prst="rect">
            <a:avLst/>
          </a:prstGeom>
        </p:spPr>
      </p:pic>
      <p:pic>
        <p:nvPicPr>
          <p:cNvPr id="112" name="Graphic 111" descr="Connected outline">
            <a:extLst>
              <a:ext uri="{FF2B5EF4-FFF2-40B4-BE49-F238E27FC236}">
                <a16:creationId xmlns:a16="http://schemas.microsoft.com/office/drawing/2014/main" id="{3DE5DF24-BBF4-FE84-99F1-A518E11F7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2932" y="4796845"/>
            <a:ext cx="552986" cy="552986"/>
          </a:xfrm>
          <a:prstGeom prst="rect">
            <a:avLst/>
          </a:prstGeom>
        </p:spPr>
      </p:pic>
      <p:pic>
        <p:nvPicPr>
          <p:cNvPr id="113" name="Graphic 112" descr="Money outline">
            <a:extLst>
              <a:ext uri="{FF2B5EF4-FFF2-40B4-BE49-F238E27FC236}">
                <a16:creationId xmlns:a16="http://schemas.microsoft.com/office/drawing/2014/main" id="{352CE977-FFBD-2BFD-A6DE-1C121F46E8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32932" y="1499145"/>
            <a:ext cx="457200" cy="4572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495D03E3-6AD0-811D-68CE-AE0210D995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23350" y="195634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1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101DAD-FAB5-ECED-D618-035145CB32A2}"/>
              </a:ext>
            </a:extLst>
          </p:cNvPr>
          <p:cNvSpPr/>
          <p:nvPr/>
        </p:nvSpPr>
        <p:spPr>
          <a:xfrm>
            <a:off x="0" y="1853931"/>
            <a:ext cx="12192000" cy="5004069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AA557C-2B3A-CED6-DFE6-A0C06AF76C76}"/>
              </a:ext>
            </a:extLst>
          </p:cNvPr>
          <p:cNvSpPr/>
          <p:nvPr/>
        </p:nvSpPr>
        <p:spPr>
          <a:xfrm>
            <a:off x="7872912" y="4608577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44D459-3BC2-D878-88B5-89338BC0AE49}"/>
              </a:ext>
            </a:extLst>
          </p:cNvPr>
          <p:cNvGrpSpPr/>
          <p:nvPr/>
        </p:nvGrpSpPr>
        <p:grpSpPr>
          <a:xfrm>
            <a:off x="8183410" y="4565940"/>
            <a:ext cx="3892791" cy="2130195"/>
            <a:chOff x="8592078" y="1854025"/>
            <a:chExt cx="3892791" cy="21301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583F62-2FAA-6019-1204-B79202021166}"/>
                </a:ext>
              </a:extLst>
            </p:cNvPr>
            <p:cNvSpPr txBox="1"/>
            <p:nvPr/>
          </p:nvSpPr>
          <p:spPr>
            <a:xfrm>
              <a:off x="8592080" y="2277759"/>
              <a:ext cx="3782790" cy="1706461"/>
            </a:xfrm>
            <a:prstGeom prst="rect">
              <a:avLst/>
            </a:prstGeom>
            <a:noFill/>
          </p:spPr>
          <p:txBody>
            <a:bodyPr wrap="square" numCol="2" spcCol="182880">
              <a:noAutofit/>
            </a:bodyPr>
            <a:lstStyle/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Revolving fund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Results based finance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Conventional equity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Conventional loan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Risk sharing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Performance guarantees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Blended finance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Public finance</a:t>
              </a:r>
            </a:p>
            <a:p>
              <a: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</a:pPr>
              <a:r>
                <a:rPr lang="en-US"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Working capital loan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8ABDB5-D3A6-070A-CF38-8F96D4C91BEB}"/>
                </a:ext>
              </a:extLst>
            </p:cNvPr>
            <p:cNvSpPr txBox="1"/>
            <p:nvPr/>
          </p:nvSpPr>
          <p:spPr>
            <a:xfrm>
              <a:off x="8592078" y="1854025"/>
              <a:ext cx="38927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002345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Financing instruments Examples:</a:t>
              </a: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CC610A72-6CDF-8AB7-8DEE-89A063AF9732}"/>
              </a:ext>
            </a:extLst>
          </p:cNvPr>
          <p:cNvSpPr txBox="1">
            <a:spLocks/>
          </p:cNvSpPr>
          <p:nvPr/>
        </p:nvSpPr>
        <p:spPr>
          <a:xfrm>
            <a:off x="863952" y="523830"/>
            <a:ext cx="10878205" cy="125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When it comes to Financing Sustainable Cooling: </a:t>
            </a:r>
            <a:r>
              <a:rPr lang="en-US" sz="40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No Size Fits All!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109819-8701-1860-DFFD-D8E836E0D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6146" y="2125193"/>
            <a:ext cx="3782791" cy="443465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02733A3-DFC0-9BC8-6D56-1C81E0D0F2CA}"/>
              </a:ext>
            </a:extLst>
          </p:cNvPr>
          <p:cNvSpPr/>
          <p:nvPr/>
        </p:nvSpPr>
        <p:spPr>
          <a:xfrm>
            <a:off x="5621987" y="4506101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79C94B-545A-1CF0-B79D-D1D2B63AF4C8}"/>
              </a:ext>
            </a:extLst>
          </p:cNvPr>
          <p:cNvSpPr/>
          <p:nvPr/>
        </p:nvSpPr>
        <p:spPr>
          <a:xfrm>
            <a:off x="5438073" y="3287427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E7306-E879-1C9A-165C-80F04447835F}"/>
              </a:ext>
            </a:extLst>
          </p:cNvPr>
          <p:cNvSpPr/>
          <p:nvPr/>
        </p:nvSpPr>
        <p:spPr>
          <a:xfrm>
            <a:off x="5587845" y="5507750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71C975-CD18-01A6-BD33-B389200594F8}"/>
              </a:ext>
            </a:extLst>
          </p:cNvPr>
          <p:cNvSpPr/>
          <p:nvPr/>
        </p:nvSpPr>
        <p:spPr>
          <a:xfrm>
            <a:off x="4227281" y="4882897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E81EA-735A-BFAE-C9CB-91AF3BA50B33}"/>
              </a:ext>
            </a:extLst>
          </p:cNvPr>
          <p:cNvSpPr txBox="1"/>
          <p:nvPr/>
        </p:nvSpPr>
        <p:spPr>
          <a:xfrm>
            <a:off x="771721" y="2285150"/>
            <a:ext cx="2369304" cy="868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The design of business models and financing instruments must consider: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BE5BE5-83A5-34F9-6C0D-68EDB36F5754}"/>
              </a:ext>
            </a:extLst>
          </p:cNvPr>
          <p:cNvSpPr/>
          <p:nvPr/>
        </p:nvSpPr>
        <p:spPr>
          <a:xfrm>
            <a:off x="1799026" y="3505000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4B8469-3431-095E-EF8D-AF1F36C69948}"/>
              </a:ext>
            </a:extLst>
          </p:cNvPr>
          <p:cNvSpPr txBox="1"/>
          <p:nvPr/>
        </p:nvSpPr>
        <p:spPr>
          <a:xfrm>
            <a:off x="802491" y="3794329"/>
            <a:ext cx="2277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Consumers’ financing needs and characteristics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2993DE-72DC-8AEC-AA14-44C0529F434B}"/>
              </a:ext>
            </a:extLst>
          </p:cNvPr>
          <p:cNvSpPr txBox="1"/>
          <p:nvPr/>
        </p:nvSpPr>
        <p:spPr>
          <a:xfrm>
            <a:off x="800374" y="4681923"/>
            <a:ext cx="228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Providers’ financing needs and characteristics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1A08E3-F9CF-6869-29F1-AFFB4ECD685B}"/>
              </a:ext>
            </a:extLst>
          </p:cNvPr>
          <p:cNvSpPr txBox="1"/>
          <p:nvPr/>
        </p:nvSpPr>
        <p:spPr>
          <a:xfrm>
            <a:off x="912312" y="5590341"/>
            <a:ext cx="20477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Local market context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A31D16-7ED4-F353-B44E-07BDD84686C6}"/>
              </a:ext>
            </a:extLst>
          </p:cNvPr>
          <p:cNvSpPr/>
          <p:nvPr/>
        </p:nvSpPr>
        <p:spPr>
          <a:xfrm>
            <a:off x="1799026" y="4397899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31AC77B-1C71-D732-B30E-2A129D8A4312}"/>
              </a:ext>
            </a:extLst>
          </p:cNvPr>
          <p:cNvSpPr/>
          <p:nvPr/>
        </p:nvSpPr>
        <p:spPr>
          <a:xfrm>
            <a:off x="1799026" y="5290797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094DE2-C470-6913-5449-EE113B80DC84}"/>
              </a:ext>
            </a:extLst>
          </p:cNvPr>
          <p:cNvGrpSpPr/>
          <p:nvPr/>
        </p:nvGrpSpPr>
        <p:grpSpPr>
          <a:xfrm>
            <a:off x="8177289" y="2194045"/>
            <a:ext cx="3782791" cy="2210031"/>
            <a:chOff x="8592079" y="4421267"/>
            <a:chExt cx="3782791" cy="22100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3ED74F-ED62-F8EB-412B-5C1C98EEA8AF}"/>
                </a:ext>
              </a:extLst>
            </p:cNvPr>
            <p:cNvSpPr txBox="1"/>
            <p:nvPr/>
          </p:nvSpPr>
          <p:spPr>
            <a:xfrm>
              <a:off x="8592079" y="4835922"/>
              <a:ext cx="3782791" cy="1795376"/>
            </a:xfrm>
            <a:prstGeom prst="rect">
              <a:avLst/>
            </a:prstGeom>
            <a:noFill/>
          </p:spPr>
          <p:txBody>
            <a:bodyPr wrap="square" numCol="2" spcCol="182880">
              <a:noAutofit/>
            </a:bodyPr>
            <a:lstStyle>
              <a:defPPr>
                <a:defRPr lang="en-US"/>
              </a:defPPr>
              <a:lvl1pPr marL="342900" indent="-342900">
                <a:buClr>
                  <a:srgbClr val="002345"/>
                </a:buClr>
                <a:buSzPct val="50000"/>
                <a:buFont typeface="Wingdings 3" panose="05040102010807070707" pitchFamily="18" charset="2"/>
                <a:buChar char="u"/>
                <a:defRPr sz="1400">
                  <a:solidFill>
                    <a:srgbClr val="002345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en-US"/>
                <a:t>Direct purchase</a:t>
              </a:r>
            </a:p>
            <a:p>
              <a:r>
                <a:rPr lang="en-US"/>
                <a:t>Asset/property-linked financing</a:t>
              </a:r>
            </a:p>
            <a:p>
              <a:r>
                <a:rPr lang="en-US"/>
                <a:t>Vendor financing</a:t>
              </a:r>
            </a:p>
            <a:p>
              <a:r>
                <a:rPr lang="en-US"/>
                <a:t>Pay-As-You-Go (PAYG)</a:t>
              </a:r>
            </a:p>
            <a:p>
              <a:r>
                <a:rPr lang="en-US"/>
                <a:t>Cooling-as-a-Service (CaaS)</a:t>
              </a:r>
            </a:p>
            <a:p>
              <a:r>
                <a:rPr lang="en-US"/>
                <a:t>Cash for coolers</a:t>
              </a:r>
            </a:p>
            <a:p>
              <a:r>
                <a:rPr lang="en-US"/>
                <a:t>Bulk procurement</a:t>
              </a:r>
            </a:p>
            <a:p>
              <a:r>
                <a:rPr lang="en-US"/>
                <a:t>On-wage financing</a:t>
              </a:r>
            </a:p>
            <a:p>
              <a:r>
                <a:rPr lang="en-US"/>
                <a:t>On-bill financing</a:t>
              </a:r>
            </a:p>
            <a:p>
              <a:r>
                <a:rPr lang="en-US"/>
                <a:t>ESCOs/ DESCOs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4FA523-1000-D273-56A7-B59057463416}"/>
                </a:ext>
              </a:extLst>
            </p:cNvPr>
            <p:cNvSpPr txBox="1"/>
            <p:nvPr/>
          </p:nvSpPr>
          <p:spPr>
            <a:xfrm>
              <a:off x="8592079" y="4421267"/>
              <a:ext cx="30933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002345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Business model Examples:</a:t>
              </a: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596449C6-6806-6423-BCBE-429CF60D2F32}"/>
              </a:ext>
            </a:extLst>
          </p:cNvPr>
          <p:cNvSpPr/>
          <p:nvPr/>
        </p:nvSpPr>
        <p:spPr>
          <a:xfrm>
            <a:off x="7872912" y="2241551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C589221C-B567-C096-D546-96DE9B16EFF3}"/>
              </a:ext>
            </a:extLst>
          </p:cNvPr>
          <p:cNvSpPr/>
          <p:nvPr/>
        </p:nvSpPr>
        <p:spPr>
          <a:xfrm rot="10800000">
            <a:off x="1326211" y="1786621"/>
            <a:ext cx="747135" cy="3046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58722-EF3A-C917-89BB-D09EA532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464B-F071-40E5-A597-8CC146F391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FD3978-8F78-B18D-1425-8248BE45D161}"/>
              </a:ext>
            </a:extLst>
          </p:cNvPr>
          <p:cNvSpPr/>
          <p:nvPr/>
        </p:nvSpPr>
        <p:spPr>
          <a:xfrm>
            <a:off x="6615898" y="3861639"/>
            <a:ext cx="274320" cy="274320"/>
          </a:xfrm>
          <a:prstGeom prst="ellipse">
            <a:avLst/>
          </a:prstGeom>
          <a:solidFill>
            <a:schemeClr val="bg1"/>
          </a:solidFill>
          <a:ln w="6350">
            <a:solidFill>
              <a:srgbClr val="0023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234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B2A22-DE03-F072-D86D-7C4FD8718F82}"/>
              </a:ext>
            </a:extLst>
          </p:cNvPr>
          <p:cNvSpPr txBox="1">
            <a:spLocks/>
          </p:cNvSpPr>
          <p:nvPr/>
        </p:nvSpPr>
        <p:spPr>
          <a:xfrm>
            <a:off x="863952" y="555361"/>
            <a:ext cx="11061085" cy="2020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Business Models to Address…</a:t>
            </a:r>
            <a:endParaRPr lang="en-US" sz="4000">
              <a:solidFill>
                <a:srgbClr val="14ACE3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23CE2D2-8761-8735-C38E-D95767ECD5A7}"/>
              </a:ext>
            </a:extLst>
          </p:cNvPr>
          <p:cNvSpPr/>
          <p:nvPr/>
        </p:nvSpPr>
        <p:spPr>
          <a:xfrm rot="10800000">
            <a:off x="1949953" y="2062405"/>
            <a:ext cx="747135" cy="3046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aret Right outline">
            <a:extLst>
              <a:ext uri="{FF2B5EF4-FFF2-40B4-BE49-F238E27FC236}">
                <a16:creationId xmlns:a16="http://schemas.microsoft.com/office/drawing/2014/main" id="{52729AA7-EE3E-E557-228D-B27760128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23" y="271812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3CC190-819D-FD16-C4F6-505A77BCEBDA}"/>
              </a:ext>
            </a:extLst>
          </p:cNvPr>
          <p:cNvSpPr txBox="1"/>
          <p:nvPr/>
        </p:nvSpPr>
        <p:spPr>
          <a:xfrm>
            <a:off x="912472" y="2852156"/>
            <a:ext cx="516092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kern="0">
                <a:solidFill>
                  <a:srgbClr val="14ACE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Cooling Consumers’ Affordability Constraints:</a:t>
            </a: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On-Bill Financing and On-Wage Financing</a:t>
            </a:r>
          </a:p>
        </p:txBody>
      </p:sp>
      <p:pic>
        <p:nvPicPr>
          <p:cNvPr id="15" name="Graphic 14" descr="Caret Right outline">
            <a:extLst>
              <a:ext uri="{FF2B5EF4-FFF2-40B4-BE49-F238E27FC236}">
                <a16:creationId xmlns:a16="http://schemas.microsoft.com/office/drawing/2014/main" id="{13E55D8B-4C5C-4BD4-935C-713A30E71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2354" y="271812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9FE294-1AC1-B748-3A16-99879C7C0C0C}"/>
              </a:ext>
            </a:extLst>
          </p:cNvPr>
          <p:cNvSpPr txBox="1"/>
          <p:nvPr/>
        </p:nvSpPr>
        <p:spPr>
          <a:xfrm>
            <a:off x="7062785" y="2848777"/>
            <a:ext cx="6096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kern="0">
                <a:solidFill>
                  <a:srgbClr val="14ACE3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Cooling Providers’ Financial Constraints:</a:t>
            </a: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Pay-as-you-go</a:t>
            </a: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endParaRPr lang="en-US" sz="160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endParaRPr lang="en-US" sz="160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endParaRPr lang="en-US" sz="160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endParaRPr lang="en-US" sz="160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endParaRPr lang="en-US" sz="160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endParaRPr lang="en-US" sz="160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Bulk procurement, ESCOs, CaaS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33918F-FD4B-5E86-04BC-2EA454E37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8" y="3774348"/>
            <a:ext cx="2274252" cy="100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C1AE5E-ABB0-26FB-0AB4-5D32BEBE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87" y="3687229"/>
            <a:ext cx="2463521" cy="11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olboks is making refrigeration affordable and accessible">
            <a:extLst>
              <a:ext uri="{FF2B5EF4-FFF2-40B4-BE49-F238E27FC236}">
                <a16:creationId xmlns:a16="http://schemas.microsoft.com/office/drawing/2014/main" id="{E8503510-5C8D-718E-A7E6-2E4AF5829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08" y="4037886"/>
            <a:ext cx="3074639" cy="7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orja closes US$1.5 Million Pre-Series A to Scale its Farming-as-a-Service  Model - Sun Connect News">
            <a:extLst>
              <a:ext uri="{FF2B5EF4-FFF2-40B4-BE49-F238E27FC236}">
                <a16:creationId xmlns:a16="http://schemas.microsoft.com/office/drawing/2014/main" id="{26A923A7-8E29-0594-6BD1-69B490635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r="11311"/>
          <a:stretch/>
        </p:blipFill>
        <p:spPr bwMode="auto">
          <a:xfrm>
            <a:off x="7012843" y="3632521"/>
            <a:ext cx="1804853" cy="1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C57B5B-E978-7151-CB46-48865CBDCBA7}"/>
              </a:ext>
            </a:extLst>
          </p:cNvPr>
          <p:cNvCxnSpPr>
            <a:cxnSpLocks/>
          </p:cNvCxnSpPr>
          <p:nvPr/>
        </p:nvCxnSpPr>
        <p:spPr>
          <a:xfrm>
            <a:off x="6096000" y="2848777"/>
            <a:ext cx="0" cy="3773129"/>
          </a:xfrm>
          <a:prstGeom prst="line">
            <a:avLst/>
          </a:prstGeom>
          <a:ln w="12700">
            <a:solidFill>
              <a:srgbClr val="14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8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6916F-85DB-C9A1-137F-5AE222560BA8}"/>
              </a:ext>
            </a:extLst>
          </p:cNvPr>
          <p:cNvSpPr/>
          <p:nvPr/>
        </p:nvSpPr>
        <p:spPr>
          <a:xfrm>
            <a:off x="0" y="1776917"/>
            <a:ext cx="12192000" cy="5081083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8B2A22-DE03-F072-D86D-7C4FD8718F82}"/>
              </a:ext>
            </a:extLst>
          </p:cNvPr>
          <p:cNvSpPr txBox="1">
            <a:spLocks/>
          </p:cNvSpPr>
          <p:nvPr/>
        </p:nvSpPr>
        <p:spPr>
          <a:xfrm>
            <a:off x="863952" y="555361"/>
            <a:ext cx="11061085" cy="2020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Business Models: </a:t>
            </a:r>
          </a:p>
          <a:p>
            <a:r>
              <a:rPr lang="en-US" sz="40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Cooling-as-a-Service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F8D87-97C1-1186-6321-D00EC194AFE1}"/>
              </a:ext>
            </a:extLst>
          </p:cNvPr>
          <p:cNvSpPr txBox="1"/>
          <p:nvPr/>
        </p:nvSpPr>
        <p:spPr>
          <a:xfrm>
            <a:off x="5841325" y="4529339"/>
            <a:ext cx="23385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err="1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ColdHubs</a:t>
            </a:r>
            <a:r>
              <a:rPr lang="en-US" b="1" kern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kern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solar powered pay-as-you-store model for small-scale operators in Nigeria. </a:t>
            </a:r>
          </a:p>
        </p:txBody>
      </p:sp>
      <p:pic>
        <p:nvPicPr>
          <p:cNvPr id="3078" name="Picture 6" descr="PFAN | SokoFresh | Kenya - PFAN">
            <a:extLst>
              <a:ext uri="{FF2B5EF4-FFF2-40B4-BE49-F238E27FC236}">
                <a16:creationId xmlns:a16="http://schemas.microsoft.com/office/drawing/2014/main" id="{ACF36682-3658-A49C-056A-0A96A0D9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34" y="22583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AE006-0744-2D2D-1908-A8A69D703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11" b="8801"/>
          <a:stretch/>
        </p:blipFill>
        <p:spPr>
          <a:xfrm>
            <a:off x="967509" y="3015246"/>
            <a:ext cx="4049692" cy="2244148"/>
          </a:xfrm>
          <a:prstGeom prst="rect">
            <a:avLst/>
          </a:prstGeom>
        </p:spPr>
      </p:pic>
      <p:pic>
        <p:nvPicPr>
          <p:cNvPr id="5122" name="Picture 2" descr="Solar-powered cold storage for developing countries">
            <a:extLst>
              <a:ext uri="{FF2B5EF4-FFF2-40B4-BE49-F238E27FC236}">
                <a16:creationId xmlns:a16="http://schemas.microsoft.com/office/drawing/2014/main" id="{D0E9C328-8E9B-8168-C8A4-66F2C241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43" y="4510523"/>
            <a:ext cx="2882448" cy="179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A45BC-CC98-49C7-8B52-DEC4D35B82F6}"/>
              </a:ext>
            </a:extLst>
          </p:cNvPr>
          <p:cNvSpPr txBox="1"/>
          <p:nvPr/>
        </p:nvSpPr>
        <p:spPr>
          <a:xfrm>
            <a:off x="845142" y="2215869"/>
            <a:ext cx="5160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Koel Fresh: </a:t>
            </a:r>
            <a:r>
              <a:rPr lang="en-US" kern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small solar-powered cold rooms across major areas in Rourkela, India.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63F43-9F43-89CA-2B7C-D54144D51E31}"/>
              </a:ext>
            </a:extLst>
          </p:cNvPr>
          <p:cNvSpPr txBox="1"/>
          <p:nvPr/>
        </p:nvSpPr>
        <p:spPr>
          <a:xfrm>
            <a:off x="5841325" y="2246096"/>
            <a:ext cx="22510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err="1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SokoFresh</a:t>
            </a:r>
            <a:r>
              <a:rPr lang="en-US" b="1" kern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kern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CaaS model in Kenya with energy-efficient cold storage.</a:t>
            </a:r>
          </a:p>
          <a:p>
            <a:endParaRPr lang="en-US" kern="0">
              <a:solidFill>
                <a:srgbClr val="002345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1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C610A72-6CDF-8AB7-8DEE-89A063AF9732}"/>
              </a:ext>
            </a:extLst>
          </p:cNvPr>
          <p:cNvSpPr txBox="1">
            <a:spLocks/>
          </p:cNvSpPr>
          <p:nvPr/>
        </p:nvSpPr>
        <p:spPr>
          <a:xfrm>
            <a:off x="863952" y="523830"/>
            <a:ext cx="10878205" cy="125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Financing Instruments: </a:t>
            </a:r>
            <a:r>
              <a:rPr lang="en-US" sz="40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Results-Based Financing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58722-EF3A-C917-89BB-D09EA532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464B-F071-40E5-A597-8CC146F391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DF7A2E-F1C7-C6F6-B196-88CB7327CF6A}"/>
              </a:ext>
            </a:extLst>
          </p:cNvPr>
          <p:cNvSpPr txBox="1"/>
          <p:nvPr/>
        </p:nvSpPr>
        <p:spPr>
          <a:xfrm>
            <a:off x="6096000" y="2012273"/>
            <a:ext cx="516092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 err="1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SEforALL</a:t>
            </a:r>
            <a:r>
              <a:rPr lang="en-US" b="1" kern="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Universal Energy Facility</a:t>
            </a:r>
          </a:p>
          <a:p>
            <a:pPr marL="342900" indent="-342900"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Eligible for cooling.</a:t>
            </a:r>
          </a:p>
          <a:p>
            <a:pPr marL="342900" indent="-342900"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fund offers a fixed subsidy for mini grid installation and covers part of the costs of standalone solar installations for productive costs.</a:t>
            </a:r>
          </a:p>
          <a:p>
            <a:pPr marL="342900" indent="-342900"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 dirty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can be used for sustainable cooling technologies for commercial activities.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67C59-96C1-C6C2-4C63-FAA889EE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003" y="2620484"/>
            <a:ext cx="4239217" cy="2162477"/>
          </a:xfrm>
          <a:prstGeom prst="rect">
            <a:avLst/>
          </a:prstGeom>
        </p:spPr>
      </p:pic>
      <p:pic>
        <p:nvPicPr>
          <p:cNvPr id="2050" name="Picture 2" descr="UEF logo">
            <a:extLst>
              <a:ext uri="{FF2B5EF4-FFF2-40B4-BE49-F238E27FC236}">
                <a16:creationId xmlns:a16="http://schemas.microsoft.com/office/drawing/2014/main" id="{D3095D74-9CAB-B63D-9CD7-7227291D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56" y="4208965"/>
            <a:ext cx="3776902" cy="17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9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B2A22-DE03-F072-D86D-7C4FD8718F82}"/>
              </a:ext>
            </a:extLst>
          </p:cNvPr>
          <p:cNvSpPr txBox="1">
            <a:spLocks/>
          </p:cNvSpPr>
          <p:nvPr/>
        </p:nvSpPr>
        <p:spPr>
          <a:xfrm>
            <a:off x="863952" y="555361"/>
            <a:ext cx="11061085" cy="2020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Financing Instruments: </a:t>
            </a:r>
            <a:r>
              <a:rPr lang="en-US" sz="40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Risk Sharing Facility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23CE2D2-8761-8735-C38E-D95767ECD5A7}"/>
              </a:ext>
            </a:extLst>
          </p:cNvPr>
          <p:cNvSpPr/>
          <p:nvPr/>
        </p:nvSpPr>
        <p:spPr>
          <a:xfrm rot="10800000">
            <a:off x="1949953" y="2062405"/>
            <a:ext cx="747135" cy="3046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0A070-FFF0-1C99-6210-B44EDD822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5" y="2485641"/>
            <a:ext cx="7493080" cy="4010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E90867-D3CB-58B5-F3EC-5C87DC42DA92}"/>
              </a:ext>
            </a:extLst>
          </p:cNvPr>
          <p:cNvSpPr txBox="1"/>
          <p:nvPr/>
        </p:nvSpPr>
        <p:spPr>
          <a:xfrm>
            <a:off x="8428154" y="2848143"/>
            <a:ext cx="34968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IFC’s China Utility-based Energy Efficiency Finance (CHUEE)</a:t>
            </a:r>
          </a:p>
          <a:p>
            <a:pPr marL="342900" indent="-342900"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sharing facility for commercial banks.</a:t>
            </a:r>
          </a:p>
          <a:p>
            <a:pPr marL="342900" indent="-342900">
              <a:buClr>
                <a:srgbClr val="002345"/>
              </a:buClr>
              <a:buSzPct val="50000"/>
              <a:buFont typeface="Wingdings 3" panose="05040102010807070707" pitchFamily="18" charset="2"/>
              <a:buChar char="u"/>
            </a:pPr>
            <a:r>
              <a:rPr lang="en-US" sz="1600">
                <a:solidFill>
                  <a:srgbClr val="0023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IFC provided technical assistance and partial risk guarantee for energy efficiency loans.</a:t>
            </a:r>
          </a:p>
        </p:txBody>
      </p:sp>
    </p:spTree>
    <p:extLst>
      <p:ext uri="{BB962C8B-B14F-4D97-AF65-F5344CB8AC3E}">
        <p14:creationId xmlns:p14="http://schemas.microsoft.com/office/powerpoint/2010/main" val="118797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B6B452-2CBF-83AE-04F6-8986FAE2B09A}"/>
              </a:ext>
            </a:extLst>
          </p:cNvPr>
          <p:cNvSpPr/>
          <p:nvPr/>
        </p:nvSpPr>
        <p:spPr>
          <a:xfrm>
            <a:off x="0" y="1776917"/>
            <a:ext cx="12192000" cy="5081083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C610A72-6CDF-8AB7-8DEE-89A063AF9732}"/>
              </a:ext>
            </a:extLst>
          </p:cNvPr>
          <p:cNvSpPr txBox="1">
            <a:spLocks/>
          </p:cNvSpPr>
          <p:nvPr/>
        </p:nvSpPr>
        <p:spPr>
          <a:xfrm>
            <a:off x="863952" y="523830"/>
            <a:ext cx="10878205" cy="12530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rgbClr val="002345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Other Instruments</a:t>
            </a:r>
            <a:endParaRPr lang="en-US" sz="4000">
              <a:solidFill>
                <a:srgbClr val="14ACE3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58722-EF3A-C917-89BB-D09EA532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464B-F071-40E5-A597-8CC146F391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117F271-65AA-24CC-202C-9DD96EA1D488}"/>
              </a:ext>
            </a:extLst>
          </p:cNvPr>
          <p:cNvSpPr txBox="1">
            <a:spLocks/>
          </p:cNvSpPr>
          <p:nvPr/>
        </p:nvSpPr>
        <p:spPr>
          <a:xfrm>
            <a:off x="7337902" y="3744123"/>
            <a:ext cx="3415442" cy="731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Cooling Bonds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BF49BB5-4174-3E4E-0292-115007FCDAE6}"/>
              </a:ext>
            </a:extLst>
          </p:cNvPr>
          <p:cNvSpPr txBox="1">
            <a:spLocks/>
          </p:cNvSpPr>
          <p:nvPr/>
        </p:nvSpPr>
        <p:spPr>
          <a:xfrm>
            <a:off x="7258952" y="2201027"/>
            <a:ext cx="3180512" cy="731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Carbon Offsets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FF5F9F-36FD-ED49-3D45-15DE4EECC094}"/>
              </a:ext>
            </a:extLst>
          </p:cNvPr>
          <p:cNvCxnSpPr>
            <a:cxnSpLocks/>
          </p:cNvCxnSpPr>
          <p:nvPr/>
        </p:nvCxnSpPr>
        <p:spPr>
          <a:xfrm>
            <a:off x="6100063" y="2116491"/>
            <a:ext cx="0" cy="4073294"/>
          </a:xfrm>
          <a:prstGeom prst="line">
            <a:avLst/>
          </a:prstGeom>
          <a:ln w="12700">
            <a:solidFill>
              <a:srgbClr val="14AC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Caret Right outline">
            <a:extLst>
              <a:ext uri="{FF2B5EF4-FFF2-40B4-BE49-F238E27FC236}">
                <a16:creationId xmlns:a16="http://schemas.microsoft.com/office/drawing/2014/main" id="{9FDB3574-3365-21A4-581D-2680C1BBC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823" y="1895161"/>
            <a:ext cx="914400" cy="914400"/>
          </a:xfrm>
          <a:prstGeom prst="rect">
            <a:avLst/>
          </a:prstGeom>
        </p:spPr>
      </p:pic>
      <p:pic>
        <p:nvPicPr>
          <p:cNvPr id="9" name="Graphic 8" descr="Caret Right outline">
            <a:extLst>
              <a:ext uri="{FF2B5EF4-FFF2-40B4-BE49-F238E27FC236}">
                <a16:creationId xmlns:a16="http://schemas.microsoft.com/office/drawing/2014/main" id="{9A7B167F-FE05-B31C-C589-05E9BB527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547177"/>
            <a:ext cx="914400" cy="914400"/>
          </a:xfrm>
          <a:prstGeom prst="rect">
            <a:avLst/>
          </a:prstGeom>
        </p:spPr>
      </p:pic>
      <p:pic>
        <p:nvPicPr>
          <p:cNvPr id="10" name="Graphic 9" descr="Caret Right outline">
            <a:extLst>
              <a:ext uri="{FF2B5EF4-FFF2-40B4-BE49-F238E27FC236}">
                <a16:creationId xmlns:a16="http://schemas.microsoft.com/office/drawing/2014/main" id="{26F3AAC9-1390-D85C-61B2-87CF32E7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1385"/>
            <a:ext cx="914400" cy="9144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193F216A-BAB4-BEE4-2531-411B6B66C3E7}"/>
              </a:ext>
            </a:extLst>
          </p:cNvPr>
          <p:cNvSpPr txBox="1">
            <a:spLocks/>
          </p:cNvSpPr>
          <p:nvPr/>
        </p:nvSpPr>
        <p:spPr>
          <a:xfrm>
            <a:off x="687166" y="2122587"/>
            <a:ext cx="3415442" cy="731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Conventional Equity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371C7A4-16BA-7303-38AB-469EB2C32775}"/>
              </a:ext>
            </a:extLst>
          </p:cNvPr>
          <p:cNvSpPr txBox="1">
            <a:spLocks/>
          </p:cNvSpPr>
          <p:nvPr/>
        </p:nvSpPr>
        <p:spPr>
          <a:xfrm>
            <a:off x="729838" y="3774603"/>
            <a:ext cx="3415442" cy="731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Revolving Funds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E14D263-3BBC-646A-7982-EEEC06BD1AFF}"/>
              </a:ext>
            </a:extLst>
          </p:cNvPr>
          <p:cNvSpPr txBox="1">
            <a:spLocks/>
          </p:cNvSpPr>
          <p:nvPr/>
        </p:nvSpPr>
        <p:spPr>
          <a:xfrm>
            <a:off x="790798" y="5426619"/>
            <a:ext cx="4092098" cy="731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14ACE3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Working Capital Loans</a:t>
            </a:r>
          </a:p>
        </p:txBody>
      </p:sp>
      <p:pic>
        <p:nvPicPr>
          <p:cNvPr id="15" name="Graphic 14" descr="Caret Right outline">
            <a:extLst>
              <a:ext uri="{FF2B5EF4-FFF2-40B4-BE49-F238E27FC236}">
                <a16:creationId xmlns:a16="http://schemas.microsoft.com/office/drawing/2014/main" id="{EC854AFB-86A2-27F3-4B5F-B92D51BA5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1488" y="1962217"/>
            <a:ext cx="914400" cy="914400"/>
          </a:xfrm>
          <a:prstGeom prst="rect">
            <a:avLst/>
          </a:prstGeom>
        </p:spPr>
      </p:pic>
      <p:pic>
        <p:nvPicPr>
          <p:cNvPr id="16" name="Graphic 15" descr="Caret Right outline">
            <a:extLst>
              <a:ext uri="{FF2B5EF4-FFF2-40B4-BE49-F238E27FC236}">
                <a16:creationId xmlns:a16="http://schemas.microsoft.com/office/drawing/2014/main" id="{222A1F85-EA9D-83BC-6F5E-14F9CCADF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8064" y="34984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5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83EC-E626-9A5F-CC12-DF12FC18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0" y="274978"/>
            <a:ext cx="3958003" cy="7895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4359D-FA1C-249C-7FEC-25D799124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391274" y="0"/>
            <a:ext cx="5797677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A1CB1-2CDB-495C-4C98-D4C13FE399E9}"/>
              </a:ext>
            </a:extLst>
          </p:cNvPr>
          <p:cNvSpPr txBox="1"/>
          <p:nvPr/>
        </p:nvSpPr>
        <p:spPr>
          <a:xfrm>
            <a:off x="354690" y="1446662"/>
            <a:ext cx="49925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Rusmir Musić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Global Cooling Lead</a:t>
            </a: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IFC, Washington DC</a:t>
            </a:r>
          </a:p>
          <a:p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rmusic@ifc.org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LinkedIn profile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IFC Sustainable Cooling Website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75E65-B412-12CA-B297-10020F6905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14" y="6087199"/>
            <a:ext cx="3381994" cy="41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5288ED-4B92-04DC-8E67-CAB337279BB8}"/>
              </a:ext>
            </a:extLst>
          </p:cNvPr>
          <p:cNvSpPr txBox="1"/>
          <p:nvPr/>
        </p:nvSpPr>
        <p:spPr>
          <a:xfrm>
            <a:off x="354690" y="5472260"/>
            <a:ext cx="417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IFC's Sustainable Cooling Initiative is funded by the UK Government’s Department for Energy Security &amp; Net Zero</a:t>
            </a:r>
            <a:endParaRPr lang="en-US" sz="1200" i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107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4B35324-32EE-4E01-B163-EDBBF572DA3E}" vid="{0DEE3E9C-5515-4D07-9462-77C868E4B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82b42e33-a04e-4dc4-80b0-1975a210e13b">
      <Terms xmlns="http://schemas.microsoft.com/office/infopath/2007/PartnerControls"/>
    </lcf76f155ced4ddcb4097134ff3c332f>
    <TaxCatchAll xmlns="7af86a0f-b792-47c2-857f-1bbbbc4c69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131EF3F733784793342567C8B5B300" ma:contentTypeVersion="16" ma:contentTypeDescription="Create a new document." ma:contentTypeScope="" ma:versionID="e8eac5ded680f0bea8c6d943d0455c7d">
  <xsd:schema xmlns:xsd="http://www.w3.org/2001/XMLSchema" xmlns:xs="http://www.w3.org/2001/XMLSchema" xmlns:p="http://schemas.microsoft.com/office/2006/metadata/properties" xmlns:ns1="http://schemas.microsoft.com/sharepoint/v3" xmlns:ns2="82b42e33-a04e-4dc4-80b0-1975a210e13b" xmlns:ns3="7af86a0f-b792-47c2-857f-1bbbbc4c690d" targetNamespace="http://schemas.microsoft.com/office/2006/metadata/properties" ma:root="true" ma:fieldsID="8cb31b4a664c5a032487fd8b6fcc8db0" ns1:_="" ns2:_="" ns3:_="">
    <xsd:import namespace="http://schemas.microsoft.com/sharepoint/v3"/>
    <xsd:import namespace="82b42e33-a04e-4dc4-80b0-1975a210e13b"/>
    <xsd:import namespace="7af86a0f-b792-47c2-857f-1bbbbc4c6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42e33-a04e-4dc4-80b0-1975a210e1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86a0f-b792-47c2-857f-1bbbbc4c69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899a652-5c4b-415b-8274-8755ea93fc02}" ma:internalName="TaxCatchAll" ma:showField="CatchAllData" ma:web="7af86a0f-b792-47c2-857f-1bbbbc4c6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3CB977-CEC3-41DC-844A-07F2584D0DEB}">
  <ds:schemaRefs>
    <ds:schemaRef ds:uri="7af86a0f-b792-47c2-857f-1bbbbc4c690d"/>
    <ds:schemaRef ds:uri="82b42e33-a04e-4dc4-80b0-1975a210e1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190B84-A5FB-4D2F-8EFF-E8F63CB3A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b42e33-a04e-4dc4-80b0-1975a210e13b"/>
    <ds:schemaRef ds:uri="7af86a0f-b792-47c2-857f-1bbbbc4c6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D5E09B-10AB-41D6-9F56-ADC3744A3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</TotalTime>
  <Words>1126</Words>
  <Application>Microsoft Office PowerPoint</Application>
  <PresentationFormat>Widescreen</PresentationFormat>
  <Paragraphs>155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FedraSansStd-Book</vt:lpstr>
      <vt:lpstr>FedraSansStd-Light</vt:lpstr>
      <vt:lpstr>Roboto</vt:lpstr>
      <vt:lpstr>Roboto Black</vt:lpstr>
      <vt:lpstr>Roboto Thin</vt:lpstr>
      <vt:lpstr>Wingdings 3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Luiza Dutra</dc:creator>
  <cp:lastModifiedBy>Rusmir Music</cp:lastModifiedBy>
  <cp:revision>2</cp:revision>
  <cp:lastPrinted>2024-10-10T18:46:45Z</cp:lastPrinted>
  <dcterms:created xsi:type="dcterms:W3CDTF">2024-09-03T14:49:02Z</dcterms:created>
  <dcterms:modified xsi:type="dcterms:W3CDTF">2025-03-04T21:20:32Z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0x01010014131EF3F733784793342567C8B5B300</vt:lpwstr>
  </property>
  <property fmtid="{D5CDD505-2E9C-101B-9397-08002B2CF9AE}" pid="3" name="MediaServiceImageTags">
    <vt:lpwstr/>
  </property>
</Properties>
</file>