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147470892" r:id="rId6"/>
    <p:sldId id="4369" r:id="rId7"/>
    <p:sldId id="2147470893" r:id="rId8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hSq3qoVOJa7E7M8l2IoLl06+gg1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687C50-9D0C-19E1-B870-D7BABF236D01}" name="Maureen Bitter" initials="MB" userId="S::maureen.bitter@metrusenergy.com::6d03c771-0017-4c11-8026-827c72efbbae" providerId="AD"/>
  <p188:author id="{BFEE537C-2159-64CC-700B-C79FF4E9E3BF}" name="Jason Lopez" initials="JL" userId="S::jason.lopez@metrusenergy.com::c6d2f54c-e14e-4c33-8913-b5992439b153" providerId="AD"/>
  <p188:author id="{9C0BE1C7-7696-AA5D-DEB6-A0D967A94C30}" name="Bob Hinkle" initials="BH" userId="S::bob.hinkle@metrusenergy.com::80f400bd-2461-4dad-bf97-8954e65475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CC"/>
    <a:srgbClr val="CBE4E8"/>
    <a:srgbClr val="FFDB00"/>
    <a:srgbClr val="E0FCFF"/>
    <a:srgbClr val="FFF8E7"/>
    <a:srgbClr val="F9FCF7"/>
    <a:srgbClr val="F4F7E7"/>
    <a:srgbClr val="D9D9D9"/>
    <a:srgbClr val="000000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28"/>
    <p:restoredTop sz="94658"/>
  </p:normalViewPr>
  <p:slideViewPr>
    <p:cSldViewPr snapToGrid="0">
      <p:cViewPr varScale="1">
        <p:scale>
          <a:sx n="56" d="100"/>
          <a:sy n="56" d="100"/>
        </p:scale>
        <p:origin x="65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57" Type="http://schemas.openxmlformats.org/officeDocument/2006/relationships/presProps" Target="presProps.xml"/><Relationship Id="rId61" Type="http://schemas.microsoft.com/office/2018/10/relationships/authors" Target="authors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900"/>
          </a:p>
        </p:txBody>
      </p:sp>
      <p:sp>
        <p:nvSpPr>
          <p:cNvPr id="126" name="Google Shape;126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pPr algn="r">
                <a:buSzPts val="1400"/>
              </a:pPr>
              <a:t>1</a:t>
            </a:fld>
            <a:endParaRPr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>
          <a:extLst>
            <a:ext uri="{FF2B5EF4-FFF2-40B4-BE49-F238E27FC236}">
              <a16:creationId xmlns:a16="http://schemas.microsoft.com/office/drawing/2014/main" id="{8DF3A928-D94D-B1F5-E74F-B71FB51F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9:notes">
            <a:extLst>
              <a:ext uri="{FF2B5EF4-FFF2-40B4-BE49-F238E27FC236}">
                <a16:creationId xmlns:a16="http://schemas.microsoft.com/office/drawing/2014/main" id="{AA20B6E2-0B18-A681-0487-9A7C07E5A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29:notes">
            <a:extLst>
              <a:ext uri="{FF2B5EF4-FFF2-40B4-BE49-F238E27FC236}">
                <a16:creationId xmlns:a16="http://schemas.microsoft.com/office/drawing/2014/main" id="{403386DC-CD81-DCF9-524B-2B78B7A20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4200"/>
          </a:p>
        </p:txBody>
      </p:sp>
      <p:sp>
        <p:nvSpPr>
          <p:cNvPr id="613" name="Google Shape;613;p29:notes">
            <a:extLst>
              <a:ext uri="{FF2B5EF4-FFF2-40B4-BE49-F238E27FC236}">
                <a16:creationId xmlns:a16="http://schemas.microsoft.com/office/drawing/2014/main" id="{5D0C0C19-24C3-D3FB-7346-9E470E5D30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65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09E0624E-42E0-A909-AA1C-93A0EFD49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6:notes">
            <a:extLst>
              <a:ext uri="{FF2B5EF4-FFF2-40B4-BE49-F238E27FC236}">
                <a16:creationId xmlns:a16="http://schemas.microsoft.com/office/drawing/2014/main" id="{53003C0D-1ED8-7DC2-AF20-26610C45BF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6:notes">
            <a:extLst>
              <a:ext uri="{FF2B5EF4-FFF2-40B4-BE49-F238E27FC236}">
                <a16:creationId xmlns:a16="http://schemas.microsoft.com/office/drawing/2014/main" id="{488EBFC5-38ED-A57F-4118-017294A7C8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/>
          </a:p>
        </p:txBody>
      </p:sp>
      <p:sp>
        <p:nvSpPr>
          <p:cNvPr id="582" name="Google Shape;582;p26:notes">
            <a:extLst>
              <a:ext uri="{FF2B5EF4-FFF2-40B4-BE49-F238E27FC236}">
                <a16:creationId xmlns:a16="http://schemas.microsoft.com/office/drawing/2014/main" id="{35C68F25-577F-49C7-8DB0-3A488F6086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3</a:t>
            </a:fld>
            <a:endParaRPr dirty="0"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44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>
          <a:extLst>
            <a:ext uri="{FF2B5EF4-FFF2-40B4-BE49-F238E27FC236}">
              <a16:creationId xmlns:a16="http://schemas.microsoft.com/office/drawing/2014/main" id="{C717C7D2-723D-275F-F4EC-56288C4B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6:notes">
            <a:extLst>
              <a:ext uri="{FF2B5EF4-FFF2-40B4-BE49-F238E27FC236}">
                <a16:creationId xmlns:a16="http://schemas.microsoft.com/office/drawing/2014/main" id="{D357971D-88F0-D65C-544D-A261B93991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6:notes">
            <a:extLst>
              <a:ext uri="{FF2B5EF4-FFF2-40B4-BE49-F238E27FC236}">
                <a16:creationId xmlns:a16="http://schemas.microsoft.com/office/drawing/2014/main" id="{A0ACE895-E55F-1CAC-E22F-2D49BDF8E6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/>
          </a:p>
        </p:txBody>
      </p:sp>
      <p:sp>
        <p:nvSpPr>
          <p:cNvPr id="582" name="Google Shape;582;p26:notes">
            <a:extLst>
              <a:ext uri="{FF2B5EF4-FFF2-40B4-BE49-F238E27FC236}">
                <a16:creationId xmlns:a16="http://schemas.microsoft.com/office/drawing/2014/main" id="{AE911330-97E7-64A3-7D72-7C660A1987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4</a:t>
            </a:fld>
            <a:endParaRPr dirty="0"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23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A">
  <p:cSld name="3_Title Slide A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4"/>
          <p:cNvSpPr/>
          <p:nvPr/>
        </p:nvSpPr>
        <p:spPr>
          <a:xfrm>
            <a:off x="0" y="-1"/>
            <a:ext cx="12192000" cy="6857999"/>
          </a:xfrm>
          <a:prstGeom prst="roundRect">
            <a:avLst>
              <a:gd name="adj" fmla="val 525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4"/>
          <p:cNvSpPr txBox="1">
            <a:spLocks noGrp="1"/>
          </p:cNvSpPr>
          <p:nvPr>
            <p:ph type="ctrTitle"/>
          </p:nvPr>
        </p:nvSpPr>
        <p:spPr>
          <a:xfrm>
            <a:off x="457200" y="2644028"/>
            <a:ext cx="112606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>
                <a:solidFill>
                  <a:schemeClr val="lt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1"/>
          </p:nvPr>
        </p:nvSpPr>
        <p:spPr>
          <a:xfrm>
            <a:off x="457199" y="3395914"/>
            <a:ext cx="11260661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 b="0" i="0">
                <a:solidFill>
                  <a:schemeClr val="lt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7" name="Google Shape;1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053" y="5955069"/>
            <a:ext cx="1793967" cy="29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7422" y="3208210"/>
            <a:ext cx="191452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1 Column" userDrawn="1">
  <p:cSld name="3_Content 1 Column">
    <p:bg>
      <p:bgPr>
        <a:solidFill>
          <a:schemeClr val="accent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>
            <a:off x="1" y="6443140"/>
            <a:ext cx="12192000" cy="4148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5"/>
          <p:cNvSpPr/>
          <p:nvPr/>
        </p:nvSpPr>
        <p:spPr>
          <a:xfrm>
            <a:off x="0" y="-1"/>
            <a:ext cx="12192000" cy="6443143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5"/>
          <p:cNvSpPr/>
          <p:nvPr/>
        </p:nvSpPr>
        <p:spPr>
          <a:xfrm>
            <a:off x="0" y="-1"/>
            <a:ext cx="12192000" cy="6443100"/>
          </a:xfrm>
          <a:prstGeom prst="roundRect">
            <a:avLst>
              <a:gd name="adj" fmla="val 525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5"/>
          <p:cNvSpPr txBox="1">
            <a:spLocks noGrp="1"/>
          </p:cNvSpPr>
          <p:nvPr>
            <p:ph type="ctrTitle"/>
          </p:nvPr>
        </p:nvSpPr>
        <p:spPr>
          <a:xfrm>
            <a:off x="457200" y="595700"/>
            <a:ext cx="109728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>
                <a:solidFill>
                  <a:srgbClr val="000000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10972800" cy="433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2pPr>
            <a:lvl3pPr marL="1371600" lvl="2" indent="-2895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/>
            </a:lvl3pPr>
            <a:lvl4pPr marL="1828800" lvl="3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2692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4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Google Shape;3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534531"/>
            <a:ext cx="914401" cy="23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5;g1fd0a6c7a45_1_29">
            <a:extLst>
              <a:ext uri="{FF2B5EF4-FFF2-40B4-BE49-F238E27FC236}">
                <a16:creationId xmlns:a16="http://schemas.microsoft.com/office/drawing/2014/main" id="{AB5500B4-D1FE-72A3-1C5A-22B5B7016F4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0742400" y="6592310"/>
            <a:ext cx="992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sz="1000" b="0" i="0"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</a:lstStyle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593AE7E4-8F43-2748-8D17-14D28BF17D57}" type="slidenum">
              <a:rPr lang="en-US" smtClean="0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act Us">
  <p:cSld name="3_Contact U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1"/>
          <p:cNvSpPr/>
          <p:nvPr/>
        </p:nvSpPr>
        <p:spPr>
          <a:xfrm>
            <a:off x="0" y="-1"/>
            <a:ext cx="12192000" cy="6857999"/>
          </a:xfrm>
          <a:prstGeom prst="roundRect">
            <a:avLst>
              <a:gd name="adj" fmla="val 525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1"/>
          <p:cNvSpPr txBox="1">
            <a:spLocks noGrp="1"/>
          </p:cNvSpPr>
          <p:nvPr>
            <p:ph type="ctrTitle"/>
          </p:nvPr>
        </p:nvSpPr>
        <p:spPr>
          <a:xfrm>
            <a:off x="457200" y="595700"/>
            <a:ext cx="109728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>
                <a:solidFill>
                  <a:schemeClr val="dk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41"/>
          <p:cNvSpPr txBox="1"/>
          <p:nvPr/>
        </p:nvSpPr>
        <p:spPr>
          <a:xfrm>
            <a:off x="457200" y="3083717"/>
            <a:ext cx="281968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71 Stevenson St., Suite 1430</a:t>
            </a:r>
            <a:endParaRPr sz="1400" b="0" i="0" u="none" strike="noStrike" cap="none">
              <a:solidFill>
                <a:srgbClr val="000000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San Francisco, CA  94105</a:t>
            </a:r>
            <a:endParaRPr sz="1400" b="0" i="0" u="none" strike="noStrike" cap="none">
              <a:solidFill>
                <a:srgbClr val="000000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415-284-5000</a:t>
            </a:r>
            <a:endParaRPr sz="1400" b="0" i="0" u="none" strike="noStrike" cap="none">
              <a:solidFill>
                <a:srgbClr val="000000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US" sz="1600" b="0" i="0" u="none" strike="noStrike" cap="none" err="1">
                <a:solidFill>
                  <a:schemeClr val="dk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sales@metrusenergy.com</a:t>
            </a:r>
            <a:endParaRPr sz="1600" b="0" i="0" u="none" strike="noStrike" cap="none">
              <a:solidFill>
                <a:schemeClr val="dk2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err="1">
                <a:solidFill>
                  <a:schemeClr val="dk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metrusenergy.com</a:t>
            </a:r>
            <a:endParaRPr sz="1600" b="0" i="0" u="none" strike="noStrike" cap="none">
              <a:solidFill>
                <a:schemeClr val="dk2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pic>
        <p:nvPicPr>
          <p:cNvPr id="99" name="Google Shape;9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4874510" y="2740817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487911" y="2740817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327" y="6118324"/>
            <a:ext cx="1793967" cy="29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A">
  <p:cSld name="4_Title Slide 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2"/>
          <p:cNvSpPr/>
          <p:nvPr/>
        </p:nvSpPr>
        <p:spPr>
          <a:xfrm>
            <a:off x="0" y="-1"/>
            <a:ext cx="12192000" cy="6857999"/>
          </a:xfrm>
          <a:prstGeom prst="roundRect">
            <a:avLst>
              <a:gd name="adj" fmla="val 525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2"/>
          <p:cNvSpPr txBox="1">
            <a:spLocks noGrp="1"/>
          </p:cNvSpPr>
          <p:nvPr>
            <p:ph type="ctrTitle"/>
          </p:nvPr>
        </p:nvSpPr>
        <p:spPr>
          <a:xfrm>
            <a:off x="457200" y="2639096"/>
            <a:ext cx="1126066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>
                <a:solidFill>
                  <a:schemeClr val="dk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subTitle" idx="1"/>
          </p:nvPr>
        </p:nvSpPr>
        <p:spPr>
          <a:xfrm>
            <a:off x="457199" y="3390982"/>
            <a:ext cx="11260661" cy="47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 i="0">
                <a:solidFill>
                  <a:schemeClr val="dk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7" name="Google Shape;10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5993" y="3208208"/>
            <a:ext cx="1918808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327" y="6118324"/>
            <a:ext cx="1793967" cy="29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Breaker" userDrawn="1">
  <p:cSld name="4_Section Break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/>
          <p:nvPr/>
        </p:nvSpPr>
        <p:spPr>
          <a:xfrm>
            <a:off x="1" y="6443140"/>
            <a:ext cx="12192000" cy="4148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3"/>
          <p:cNvSpPr/>
          <p:nvPr/>
        </p:nvSpPr>
        <p:spPr>
          <a:xfrm>
            <a:off x="0" y="-1"/>
            <a:ext cx="12192000" cy="6443143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3"/>
          <p:cNvSpPr/>
          <p:nvPr/>
        </p:nvSpPr>
        <p:spPr>
          <a:xfrm>
            <a:off x="0" y="-1"/>
            <a:ext cx="12192000" cy="6443141"/>
          </a:xfrm>
          <a:prstGeom prst="roundRect">
            <a:avLst>
              <a:gd name="adj" fmla="val 525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3"/>
          <p:cNvSpPr txBox="1">
            <a:spLocks noGrp="1"/>
          </p:cNvSpPr>
          <p:nvPr>
            <p:ph type="ctrTitle"/>
          </p:nvPr>
        </p:nvSpPr>
        <p:spPr>
          <a:xfrm>
            <a:off x="457200" y="2875085"/>
            <a:ext cx="1097280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>
                <a:solidFill>
                  <a:srgbClr val="000000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5" name="Google Shape;11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50" y="6513411"/>
            <a:ext cx="1000897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5;g1fd0a6c7a45_1_29">
            <a:extLst>
              <a:ext uri="{FF2B5EF4-FFF2-40B4-BE49-F238E27FC236}">
                <a16:creationId xmlns:a16="http://schemas.microsoft.com/office/drawing/2014/main" id="{3438B5F5-8858-EE5A-ECC3-7538614FA92B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0742400" y="6592310"/>
            <a:ext cx="992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sz="1000" b="0" i="0"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</a:lstStyle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593AE7E4-8F43-2748-8D17-14D28BF17D57}" type="slidenum">
              <a:rPr lang="en-US" smtClean="0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Breaker" userDrawn="1">
  <p:cSld name="5_Section Break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/>
          <p:nvPr/>
        </p:nvSpPr>
        <p:spPr>
          <a:xfrm>
            <a:off x="1" y="6443140"/>
            <a:ext cx="12192000" cy="4148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4"/>
          <p:cNvSpPr/>
          <p:nvPr/>
        </p:nvSpPr>
        <p:spPr>
          <a:xfrm>
            <a:off x="0" y="-1"/>
            <a:ext cx="12192000" cy="6443143"/>
          </a:xfrm>
          <a:prstGeom prst="roundRect">
            <a:avLst>
              <a:gd name="adj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/>
          <p:nvPr/>
        </p:nvSpPr>
        <p:spPr>
          <a:xfrm>
            <a:off x="0" y="-1"/>
            <a:ext cx="12192000" cy="6443141"/>
          </a:xfrm>
          <a:prstGeom prst="roundRect">
            <a:avLst>
              <a:gd name="adj" fmla="val 525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4"/>
          <p:cNvSpPr txBox="1">
            <a:spLocks noGrp="1"/>
          </p:cNvSpPr>
          <p:nvPr>
            <p:ph type="ctrTitle"/>
          </p:nvPr>
        </p:nvSpPr>
        <p:spPr>
          <a:xfrm>
            <a:off x="457200" y="2875085"/>
            <a:ext cx="10972800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0" i="0">
                <a:solidFill>
                  <a:srgbClr val="000000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22" name="Google Shape;12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50" y="6513411"/>
            <a:ext cx="1000897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5;g1fd0a6c7a45_1_29">
            <a:extLst>
              <a:ext uri="{FF2B5EF4-FFF2-40B4-BE49-F238E27FC236}">
                <a16:creationId xmlns:a16="http://schemas.microsoft.com/office/drawing/2014/main" id="{8D71243E-0778-DCE0-6AE7-5CD2166CDBA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0742400" y="6592310"/>
            <a:ext cx="992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sz="1000" b="0" i="0"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</a:lstStyle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593AE7E4-8F43-2748-8D17-14D28BF17D57}" type="slidenum">
              <a:rPr lang="en-US" smtClean="0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Column" userDrawn="1">
  <p:cSld name="Content 1 Colum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/>
          <p:nvPr/>
        </p:nvSpPr>
        <p:spPr>
          <a:xfrm>
            <a:off x="0" y="-1"/>
            <a:ext cx="12192000" cy="6443143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9"/>
          <p:cNvSpPr/>
          <p:nvPr/>
        </p:nvSpPr>
        <p:spPr>
          <a:xfrm>
            <a:off x="0" y="-1"/>
            <a:ext cx="12192000" cy="6443141"/>
          </a:xfrm>
          <a:prstGeom prst="roundRect">
            <a:avLst>
              <a:gd name="adj" fmla="val 525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1"/>
          </p:nvPr>
        </p:nvSpPr>
        <p:spPr>
          <a:xfrm>
            <a:off x="10680700" y="6614612"/>
            <a:ext cx="992378" cy="23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marL="914400" lvl="1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1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5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1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79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1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Google Shape;80;p39"/>
          <p:cNvSpPr txBox="1">
            <a:spLocks noGrp="1"/>
          </p:cNvSpPr>
          <p:nvPr>
            <p:ph type="ctrTitle"/>
          </p:nvPr>
        </p:nvSpPr>
        <p:spPr>
          <a:xfrm>
            <a:off x="457200" y="595700"/>
            <a:ext cx="109728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>
                <a:solidFill>
                  <a:srgbClr val="000000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10972800" cy="433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2pPr>
            <a:lvl3pPr marL="1371600" lvl="2" indent="-2895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4pPr>
            <a:lvl5pPr marL="2286000" lvl="4" indent="-2692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4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Google Shape;82;p39"/>
          <p:cNvSpPr/>
          <p:nvPr/>
        </p:nvSpPr>
        <p:spPr>
          <a:xfrm>
            <a:off x="1" y="6443140"/>
            <a:ext cx="12192000" cy="4148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6534531"/>
            <a:ext cx="914400" cy="23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5;g1fd0a6c7a45_1_29">
            <a:extLst>
              <a:ext uri="{FF2B5EF4-FFF2-40B4-BE49-F238E27FC236}">
                <a16:creationId xmlns:a16="http://schemas.microsoft.com/office/drawing/2014/main" id="{1EDE58CB-C39F-CE20-F08E-FDA5AFB2737A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10742400" y="6592310"/>
            <a:ext cx="992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>
              <a:defRPr sz="1000" b="0" i="0"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</a:lstStyle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593AE7E4-8F43-2748-8D17-14D28BF17D57}" type="slidenum">
              <a:rPr lang="en-US" smtClean="0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4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92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4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harp Sans Medium" pitchFamily="2" charset="77"/>
          <a:ea typeface="Sharp Sans Medium" pitchFamily="2" charset="77"/>
          <a:cs typeface="Sharp Sans Medium" pitchFamily="2" charset="77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harp Sans Medium" pitchFamily="2" charset="77"/>
          <a:ea typeface="Sharp Sans Medium" pitchFamily="2" charset="77"/>
          <a:cs typeface="Sharp Sans Medium" pitchFamily="2" charset="77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457200" y="2313495"/>
            <a:ext cx="103614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dirty="0"/>
              <a:t>Cooling-as-a-Service: </a:t>
            </a:r>
            <a:br>
              <a:rPr lang="en-US" sz="3200" dirty="0"/>
            </a:br>
            <a:r>
              <a:rPr lang="en-US" sz="3200" dirty="0"/>
              <a:t>Catalyzing Innovation &amp; Efficiency</a:t>
            </a:r>
            <a:endParaRPr sz="3200" dirty="0"/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457199" y="3397680"/>
            <a:ext cx="11260661" cy="27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/>
              <a:t>Defining Cooling-as-a-Service</a:t>
            </a:r>
            <a:endParaRPr dirty="0"/>
          </a:p>
        </p:txBody>
      </p:sp>
      <p:sp>
        <p:nvSpPr>
          <p:cNvPr id="130" name="Google Shape;130;p1"/>
          <p:cNvSpPr txBox="1">
            <a:spLocks noGrp="1"/>
          </p:cNvSpPr>
          <p:nvPr>
            <p:ph type="body" idx="4294967295"/>
          </p:nvPr>
        </p:nvSpPr>
        <p:spPr>
          <a:xfrm>
            <a:off x="0" y="3752850"/>
            <a:ext cx="47625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 </a:t>
            </a:r>
            <a:endParaRPr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2" name="Google Shape;129;p1">
            <a:extLst>
              <a:ext uri="{FF2B5EF4-FFF2-40B4-BE49-F238E27FC236}">
                <a16:creationId xmlns:a16="http://schemas.microsoft.com/office/drawing/2014/main" id="{96C520DA-F1AD-C05E-9C6E-DB8C409545FE}"/>
              </a:ext>
            </a:extLst>
          </p:cNvPr>
          <p:cNvSpPr txBox="1">
            <a:spLocks/>
          </p:cNvSpPr>
          <p:nvPr/>
        </p:nvSpPr>
        <p:spPr>
          <a:xfrm>
            <a:off x="457199" y="4413109"/>
            <a:ext cx="6243356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marL="914400" marR="0" lvl="1" indent="-3048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9239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SzPts val="2000"/>
            </a:pPr>
            <a:r>
              <a:rPr lang="en-US" sz="1600" dirty="0"/>
              <a:t>April 2, 2025</a:t>
            </a:r>
          </a:p>
        </p:txBody>
      </p:sp>
      <p:pic>
        <p:nvPicPr>
          <p:cNvPr id="3" name="Picture 2" descr="A logo with blue letters&#10;&#10;AI-generated content may be incorrect.">
            <a:extLst>
              <a:ext uri="{FF2B5EF4-FFF2-40B4-BE49-F238E27FC236}">
                <a16:creationId xmlns:a16="http://schemas.microsoft.com/office/drawing/2014/main" id="{18717557-42B0-6231-57BD-91950B4B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438" y="5791451"/>
            <a:ext cx="1524911" cy="674536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EAAB23F4-7359-A95F-D368-C79DB54FD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159" y="5653223"/>
            <a:ext cx="1358560" cy="950992"/>
          </a:xfrm>
          <a:prstGeom prst="rect">
            <a:avLst/>
          </a:prstGeom>
        </p:spPr>
      </p:pic>
      <p:pic>
        <p:nvPicPr>
          <p:cNvPr id="13" name="Picture 12" descr="A red and black logo&#10;&#10;AI-generated content may be incorrect.">
            <a:extLst>
              <a:ext uri="{FF2B5EF4-FFF2-40B4-BE49-F238E27FC236}">
                <a16:creationId xmlns:a16="http://schemas.microsoft.com/office/drawing/2014/main" id="{F0D8CA8C-D090-BC2C-88E0-8033116F3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717" y="5797283"/>
            <a:ext cx="1613074" cy="662872"/>
          </a:xfrm>
          <a:prstGeom prst="rect">
            <a:avLst/>
          </a:prstGeom>
        </p:spPr>
      </p:pic>
      <p:pic>
        <p:nvPicPr>
          <p:cNvPr id="17" name="Picture 16" descr="A black and blue sign with blue text&#10;&#10;AI-generated content may be incorrect.">
            <a:extLst>
              <a:ext uri="{FF2B5EF4-FFF2-40B4-BE49-F238E27FC236}">
                <a16:creationId xmlns:a16="http://schemas.microsoft.com/office/drawing/2014/main" id="{70FE20D1-3E81-6B32-97B2-2967DC352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088" y="5703331"/>
            <a:ext cx="1173485" cy="8507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>
          <a:extLst>
            <a:ext uri="{FF2B5EF4-FFF2-40B4-BE49-F238E27FC236}">
              <a16:creationId xmlns:a16="http://schemas.microsoft.com/office/drawing/2014/main" id="{36FDB01B-4C72-7782-8878-D93C1D4DF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3B222-80FB-0E14-EB31-710E25FAA794}"/>
              </a:ext>
            </a:extLst>
          </p:cNvPr>
          <p:cNvSpPr/>
          <p:nvPr/>
        </p:nvSpPr>
        <p:spPr>
          <a:xfrm>
            <a:off x="0" y="0"/>
            <a:ext cx="12192000" cy="6467707"/>
          </a:xfrm>
          <a:prstGeom prst="roundRect">
            <a:avLst>
              <a:gd name="adj" fmla="val 4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175;g1fd0a6c7a45_1_29">
            <a:extLst>
              <a:ext uri="{FF2B5EF4-FFF2-40B4-BE49-F238E27FC236}">
                <a16:creationId xmlns:a16="http://schemas.microsoft.com/office/drawing/2014/main" id="{908F7609-1643-C6A2-D22D-2A12F4835ADF}"/>
              </a:ext>
            </a:extLst>
          </p:cNvPr>
          <p:cNvSpPr txBox="1">
            <a:spLocks/>
          </p:cNvSpPr>
          <p:nvPr/>
        </p:nvSpPr>
        <p:spPr>
          <a:xfrm>
            <a:off x="10742400" y="6592310"/>
            <a:ext cx="992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fld id="{593AE7E4-8F43-2748-8D17-14D28BF17D57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23" name="Google Shape;615;p29">
            <a:extLst>
              <a:ext uri="{FF2B5EF4-FFF2-40B4-BE49-F238E27FC236}">
                <a16:creationId xmlns:a16="http://schemas.microsoft.com/office/drawing/2014/main" id="{D1105B54-2BC0-0BEC-D712-5374D2AE710A}"/>
              </a:ext>
            </a:extLst>
          </p:cNvPr>
          <p:cNvSpPr txBox="1">
            <a:spLocks/>
          </p:cNvSpPr>
          <p:nvPr/>
        </p:nvSpPr>
        <p:spPr>
          <a:xfrm>
            <a:off x="457200" y="595700"/>
            <a:ext cx="1114733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sym typeface="Arial"/>
              </a:rPr>
              <a:t>Energy-as-a-Service: A Catalyst for Climate Action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DB2B5B-EF95-256C-C6E9-EB523F519863}"/>
              </a:ext>
            </a:extLst>
          </p:cNvPr>
          <p:cNvCxnSpPr>
            <a:cxnSpLocks/>
          </p:cNvCxnSpPr>
          <p:nvPr/>
        </p:nvCxnSpPr>
        <p:spPr>
          <a:xfrm>
            <a:off x="2517567" y="3217509"/>
            <a:ext cx="0" cy="242415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5236A2E-0F92-D632-4732-BA1DFB461DAA}"/>
              </a:ext>
            </a:extLst>
          </p:cNvPr>
          <p:cNvSpPr/>
          <p:nvPr/>
        </p:nvSpPr>
        <p:spPr>
          <a:xfrm>
            <a:off x="1844349" y="3732616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Energy Saved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65FBC7-DF1C-8823-5542-C97FC59C48F3}"/>
              </a:ext>
            </a:extLst>
          </p:cNvPr>
          <p:cNvCxnSpPr>
            <a:cxnSpLocks/>
          </p:cNvCxnSpPr>
          <p:nvPr/>
        </p:nvCxnSpPr>
        <p:spPr>
          <a:xfrm>
            <a:off x="4840798" y="3283610"/>
            <a:ext cx="0" cy="218104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8FC885-6877-8DD9-3BCC-CDB121F4645E}"/>
              </a:ext>
            </a:extLst>
          </p:cNvPr>
          <p:cNvCxnSpPr>
            <a:cxnSpLocks/>
          </p:cNvCxnSpPr>
          <p:nvPr/>
        </p:nvCxnSpPr>
        <p:spPr>
          <a:xfrm>
            <a:off x="9513733" y="3424186"/>
            <a:ext cx="0" cy="285191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D492EF-30FE-3C99-D3C8-668277218C89}"/>
              </a:ext>
            </a:extLst>
          </p:cNvPr>
          <p:cNvCxnSpPr>
            <a:cxnSpLocks/>
          </p:cNvCxnSpPr>
          <p:nvPr/>
        </p:nvCxnSpPr>
        <p:spPr>
          <a:xfrm>
            <a:off x="7184622" y="3313602"/>
            <a:ext cx="0" cy="296249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6889DDBF-E955-7E23-3F9C-06297E9B49AA}"/>
              </a:ext>
            </a:extLst>
          </p:cNvPr>
          <p:cNvSpPr/>
          <p:nvPr/>
        </p:nvSpPr>
        <p:spPr>
          <a:xfrm rot="16200000">
            <a:off x="5736826" y="-2349158"/>
            <a:ext cx="588076" cy="9619984"/>
          </a:xfrm>
          <a:prstGeom prst="rightBracke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A1588A4-BB44-0DBE-3728-972683B2C0B3}"/>
              </a:ext>
            </a:extLst>
          </p:cNvPr>
          <p:cNvSpPr/>
          <p:nvPr/>
        </p:nvSpPr>
        <p:spPr>
          <a:xfrm>
            <a:off x="1458950" y="5328930"/>
            <a:ext cx="6763686" cy="460552"/>
          </a:xfrm>
          <a:prstGeom prst="roundRect">
            <a:avLst>
              <a:gd name="adj" fmla="val 6791"/>
            </a:avLst>
          </a:prstGeom>
          <a:solidFill>
            <a:schemeClr val="accent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Pay for Savings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(Units Saved)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8EB9C8-F880-CE26-7E20-77BCC6D92ED3}"/>
              </a:ext>
            </a:extLst>
          </p:cNvPr>
          <p:cNvSpPr/>
          <p:nvPr/>
        </p:nvSpPr>
        <p:spPr>
          <a:xfrm>
            <a:off x="4180819" y="3732616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Water Saved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C9D85F-D960-5857-32F3-F75770ACA067}"/>
              </a:ext>
            </a:extLst>
          </p:cNvPr>
          <p:cNvSpPr/>
          <p:nvPr/>
        </p:nvSpPr>
        <p:spPr>
          <a:xfrm>
            <a:off x="6527327" y="3739798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Thermal Energy Delivered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A85048-B3E8-88C4-D624-D27CC0A8EDB0}"/>
              </a:ext>
            </a:extLst>
          </p:cNvPr>
          <p:cNvSpPr/>
          <p:nvPr/>
        </p:nvSpPr>
        <p:spPr>
          <a:xfrm>
            <a:off x="8860510" y="3719739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kWh Generated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A3A5BAD-6934-E762-9C51-5D187F948298}"/>
              </a:ext>
            </a:extLst>
          </p:cNvPr>
          <p:cNvSpPr/>
          <p:nvPr/>
        </p:nvSpPr>
        <p:spPr>
          <a:xfrm>
            <a:off x="6119526" y="5889258"/>
            <a:ext cx="4433408" cy="460552"/>
          </a:xfrm>
          <a:prstGeom prst="roundRect">
            <a:avLst>
              <a:gd name="adj" fmla="val 6791"/>
            </a:avLst>
          </a:prstGeom>
          <a:solidFill>
            <a:schemeClr val="accent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Pay for Performance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(</a:t>
            </a:r>
            <a:r>
              <a:rPr lang="en-US" sz="900" kern="0" dirty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Flexible Units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57074AA-15A8-A641-6218-6A0EEBE5CAC3}"/>
              </a:ext>
            </a:extLst>
          </p:cNvPr>
          <p:cNvSpPr/>
          <p:nvPr/>
        </p:nvSpPr>
        <p:spPr>
          <a:xfrm>
            <a:off x="1458950" y="2476596"/>
            <a:ext cx="2103120" cy="1123894"/>
          </a:xfrm>
          <a:prstGeom prst="roundRect">
            <a:avLst>
              <a:gd name="adj" fmla="val 1049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harp Grotesk" panose="020B0503050702030204" pitchFamily="34" charset="77"/>
                <a:ea typeface="Sharp Grotesk" panose="020B0503050702030204" pitchFamily="34" charset="77"/>
                <a:cs typeface="Sharp Grotesk" panose="020B0503050702030204" pitchFamily="34" charset="77"/>
              </a:rPr>
              <a:t>Energy Efficiency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5ECF97F-5F80-C0D3-88A5-4354B06E8B17}"/>
              </a:ext>
            </a:extLst>
          </p:cNvPr>
          <p:cNvSpPr/>
          <p:nvPr/>
        </p:nvSpPr>
        <p:spPr>
          <a:xfrm>
            <a:off x="3789238" y="2470826"/>
            <a:ext cx="2103120" cy="1123894"/>
          </a:xfrm>
          <a:prstGeom prst="roundRect">
            <a:avLst>
              <a:gd name="adj" fmla="val 1049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harp Grotesk" panose="020B0503050702030204" pitchFamily="34" charset="77"/>
                <a:ea typeface="Sharp Grotesk" panose="020B0503050702030204" pitchFamily="34" charset="77"/>
                <a:cs typeface="Sharp Grotesk" panose="020B0503050702030204" pitchFamily="34" charset="77"/>
              </a:rPr>
              <a:t>Water Efficiency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349990-D650-304A-03F1-53BF1D0F51C6}"/>
              </a:ext>
            </a:extLst>
          </p:cNvPr>
          <p:cNvSpPr/>
          <p:nvPr/>
        </p:nvSpPr>
        <p:spPr>
          <a:xfrm>
            <a:off x="6119526" y="2483229"/>
            <a:ext cx="2103120" cy="1123894"/>
          </a:xfrm>
          <a:prstGeom prst="roundRect">
            <a:avLst>
              <a:gd name="adj" fmla="val 10494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harp Grotesk" panose="020B0503050702030204" pitchFamily="34" charset="77"/>
                <a:ea typeface="Sharp Grotesk" panose="020B0503050702030204" pitchFamily="34" charset="77"/>
                <a:cs typeface="Sharp Grotesk" panose="020B0503050702030204" pitchFamily="34" charset="77"/>
              </a:rPr>
              <a:t>HVAC, Cooling &amp; Heating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09B6D14-3229-4003-9519-6585AAF0B25E}"/>
              </a:ext>
            </a:extLst>
          </p:cNvPr>
          <p:cNvSpPr/>
          <p:nvPr/>
        </p:nvSpPr>
        <p:spPr>
          <a:xfrm>
            <a:off x="8449814" y="2497782"/>
            <a:ext cx="2103120" cy="1104788"/>
          </a:xfrm>
          <a:prstGeom prst="roundRect">
            <a:avLst>
              <a:gd name="adj" fmla="val 1049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harp Grotesk" panose="020B0503050702030204" pitchFamily="34" charset="77"/>
                <a:ea typeface="Sharp Grotesk" panose="020B0503050702030204" pitchFamily="34" charset="77"/>
                <a:cs typeface="Sharp Grotesk" panose="020B0503050702030204" pitchFamily="34" charset="77"/>
              </a:rPr>
              <a:t>Solar, Storage &amp; EV Charging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3C07B-4966-FD78-982B-978A2090C927}"/>
              </a:ext>
            </a:extLst>
          </p:cNvPr>
          <p:cNvSpPr/>
          <p:nvPr/>
        </p:nvSpPr>
        <p:spPr>
          <a:xfrm>
            <a:off x="6527327" y="4255596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Thermal Energy Capacity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2B640-9886-FA54-CDAC-86A8FCB0A605}"/>
              </a:ext>
            </a:extLst>
          </p:cNvPr>
          <p:cNvSpPr/>
          <p:nvPr/>
        </p:nvSpPr>
        <p:spPr>
          <a:xfrm>
            <a:off x="6527327" y="4770030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Indoor Air Quality or Temperature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89214-9E0D-0894-3AEB-66D3EE875492}"/>
              </a:ext>
            </a:extLst>
          </p:cNvPr>
          <p:cNvSpPr/>
          <p:nvPr/>
        </p:nvSpPr>
        <p:spPr>
          <a:xfrm>
            <a:off x="8860509" y="4235537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EV Subscription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3340B-A5D9-95A2-A1D2-CD2195F3FF67}"/>
              </a:ext>
            </a:extLst>
          </p:cNvPr>
          <p:cNvSpPr/>
          <p:nvPr/>
        </p:nvSpPr>
        <p:spPr>
          <a:xfrm>
            <a:off x="1844349" y="4248414"/>
            <a:ext cx="1299287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Operational Savings</a:t>
            </a:r>
          </a:p>
        </p:txBody>
      </p:sp>
      <p:sp>
        <p:nvSpPr>
          <p:cNvPr id="21" name="Google Shape;557;p25">
            <a:extLst>
              <a:ext uri="{FF2B5EF4-FFF2-40B4-BE49-F238E27FC236}">
                <a16:creationId xmlns:a16="http://schemas.microsoft.com/office/drawing/2014/main" id="{F1D0E8A1-FC6D-9914-2F19-CB1313B4D109}"/>
              </a:ext>
            </a:extLst>
          </p:cNvPr>
          <p:cNvSpPr txBox="1"/>
          <p:nvPr/>
        </p:nvSpPr>
        <p:spPr>
          <a:xfrm>
            <a:off x="457200" y="1122710"/>
            <a:ext cx="11147329" cy="58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1462A"/>
              </a:buClr>
              <a:buSzPts val="1190"/>
              <a:buFont typeface="Arial"/>
              <a:buNone/>
            </a:pPr>
            <a:r>
              <a:rPr lang="en-US" sz="1600" u="none" strike="noStrike" cap="none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Energy-as-a-Service (EaaS) unlocks projects by funding 100% of the upfront cost and combining technical + financial services into a single performance-based solution. Global market for EaaS exceeds $15 billion*.  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1462A"/>
              </a:buClr>
              <a:buSzPts val="1190"/>
              <a:buFont typeface="Arial"/>
              <a:buNone/>
            </a:pPr>
            <a:endParaRPr lang="en-US" sz="1500" u="none" strike="noStrike" cap="none" dirty="0">
              <a:solidFill>
                <a:srgbClr val="262626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807C207-E07A-8C2F-C6DB-D307D02724EA}"/>
              </a:ext>
            </a:extLst>
          </p:cNvPr>
          <p:cNvSpPr/>
          <p:nvPr/>
        </p:nvSpPr>
        <p:spPr>
          <a:xfrm>
            <a:off x="4324162" y="1964163"/>
            <a:ext cx="3393697" cy="393573"/>
          </a:xfrm>
          <a:prstGeom prst="roundRect">
            <a:avLst>
              <a:gd name="adj" fmla="val 6791"/>
            </a:avLst>
          </a:prstGeom>
          <a:solidFill>
            <a:srgbClr val="FFF8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Energy-as-a-Service</a:t>
            </a:r>
          </a:p>
        </p:txBody>
      </p:sp>
      <p:pic>
        <p:nvPicPr>
          <p:cNvPr id="30" name="Picture 29" descr="A logo with blue letters&#10;&#10;AI-generated content may be incorrect.">
            <a:extLst>
              <a:ext uri="{FF2B5EF4-FFF2-40B4-BE49-F238E27FC236}">
                <a16:creationId xmlns:a16="http://schemas.microsoft.com/office/drawing/2014/main" id="{A118B22C-6F82-2903-CE9B-C174A9EB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93" y="6481688"/>
            <a:ext cx="806195" cy="35661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ACC7887-C699-08E9-8F88-0AB3793452E7}"/>
              </a:ext>
            </a:extLst>
          </p:cNvPr>
          <p:cNvSpPr/>
          <p:nvPr/>
        </p:nvSpPr>
        <p:spPr>
          <a:xfrm>
            <a:off x="1501232" y="6504208"/>
            <a:ext cx="440738" cy="313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Google Shape;557;p25">
            <a:extLst>
              <a:ext uri="{FF2B5EF4-FFF2-40B4-BE49-F238E27FC236}">
                <a16:creationId xmlns:a16="http://schemas.microsoft.com/office/drawing/2014/main" id="{0B58C7A1-7AAB-8C73-AEBA-A1BE90F2CA46}"/>
              </a:ext>
            </a:extLst>
          </p:cNvPr>
          <p:cNvSpPr txBox="1"/>
          <p:nvPr/>
        </p:nvSpPr>
        <p:spPr>
          <a:xfrm>
            <a:off x="438151" y="6029990"/>
            <a:ext cx="2831660" cy="34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1462A"/>
              </a:buClr>
              <a:buSzPts val="1190"/>
              <a:buFont typeface="Arial"/>
              <a:buNone/>
            </a:pPr>
            <a:r>
              <a:rPr lang="en-US" i="1" u="none" strike="noStrike" cap="none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*</a:t>
            </a:r>
            <a:r>
              <a:rPr lang="en-US" i="1" u="none" strike="noStrike" cap="none" dirty="0" err="1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Guidehouse</a:t>
            </a:r>
            <a:r>
              <a:rPr lang="en-US" i="1" u="none" strike="noStrike" cap="none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, 2024 report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1462A"/>
              </a:buClr>
              <a:buSzPts val="1190"/>
              <a:buFont typeface="Arial"/>
              <a:buNone/>
            </a:pPr>
            <a:endParaRPr lang="en-US" sz="1500" u="none" strike="noStrike" cap="none" dirty="0">
              <a:solidFill>
                <a:srgbClr val="262626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61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>
          <a:extLst>
            <a:ext uri="{FF2B5EF4-FFF2-40B4-BE49-F238E27FC236}">
              <a16:creationId xmlns:a16="http://schemas.microsoft.com/office/drawing/2014/main" id="{8C7947C3-FFA9-6E4C-34C1-4E25C9C5A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556;p25">
            <a:extLst>
              <a:ext uri="{FF2B5EF4-FFF2-40B4-BE49-F238E27FC236}">
                <a16:creationId xmlns:a16="http://schemas.microsoft.com/office/drawing/2014/main" id="{0897D1DE-E7D7-BF38-5594-14DD72CEFE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dirty="0"/>
              <a:t>SESA Structure: Designed for Optimal Outcomes</a:t>
            </a:r>
            <a:endParaRPr dirty="0"/>
          </a:p>
        </p:txBody>
      </p:sp>
      <p:sp>
        <p:nvSpPr>
          <p:cNvPr id="584" name="Google Shape;584;p26">
            <a:extLst>
              <a:ext uri="{FF2B5EF4-FFF2-40B4-BE49-F238E27FC236}">
                <a16:creationId xmlns:a16="http://schemas.microsoft.com/office/drawing/2014/main" id="{667D7362-78B5-D32E-7129-AD080A9D4A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59679" y="6240990"/>
            <a:ext cx="9923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3</a:t>
            </a:fld>
            <a:endParaRPr dirty="0">
              <a:solidFill>
                <a:schemeClr val="lt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</p:txBody>
      </p:sp>
      <p:cxnSp>
        <p:nvCxnSpPr>
          <p:cNvPr id="587" name="Google Shape;587;p26">
            <a:extLst>
              <a:ext uri="{FF2B5EF4-FFF2-40B4-BE49-F238E27FC236}">
                <a16:creationId xmlns:a16="http://schemas.microsoft.com/office/drawing/2014/main" id="{BBFCE5CF-33AD-7FAE-89C8-A8E59F01CC0E}"/>
              </a:ext>
            </a:extLst>
          </p:cNvPr>
          <p:cNvCxnSpPr/>
          <p:nvPr/>
        </p:nvCxnSpPr>
        <p:spPr>
          <a:xfrm>
            <a:off x="7424806" y="5520543"/>
            <a:ext cx="1637212" cy="0"/>
          </a:xfrm>
          <a:prstGeom prst="straightConnector1">
            <a:avLst/>
          </a:prstGeom>
          <a:noFill/>
          <a:ln w="38100" cap="flat" cmpd="sng">
            <a:solidFill>
              <a:srgbClr val="FFDC00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" name="Google Shape;175;g1fd0a6c7a45_1_29">
            <a:extLst>
              <a:ext uri="{FF2B5EF4-FFF2-40B4-BE49-F238E27FC236}">
                <a16:creationId xmlns:a16="http://schemas.microsoft.com/office/drawing/2014/main" id="{EA7E4E4F-C4B4-FB91-9A10-3EFFBFF7362A}"/>
              </a:ext>
            </a:extLst>
          </p:cNvPr>
          <p:cNvSpPr txBox="1">
            <a:spLocks/>
          </p:cNvSpPr>
          <p:nvPr/>
        </p:nvSpPr>
        <p:spPr>
          <a:xfrm>
            <a:off x="10742400" y="6592310"/>
            <a:ext cx="992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92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4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spcBef>
                <a:spcPts val="0"/>
              </a:spcBef>
              <a:buClr>
                <a:schemeClr val="lt1"/>
              </a:buClr>
              <a:buSzPts val="800"/>
            </a:pPr>
            <a:fld id="{593AE7E4-8F43-2748-8D17-14D28BF17D57}" type="slidenum">
              <a:rPr lang="en-US" smtClean="0">
                <a:solidFill>
                  <a:schemeClr val="lt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pPr marL="0" indent="0" algn="r">
                <a:spcBef>
                  <a:spcPts val="0"/>
                </a:spcBef>
                <a:buClr>
                  <a:schemeClr val="lt1"/>
                </a:buClr>
                <a:buSzPts val="800"/>
              </a:pPr>
              <a:t>3</a:t>
            </a:fld>
            <a:endParaRPr lang="en-US" dirty="0">
              <a:solidFill>
                <a:schemeClr val="lt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047A7E-1E26-CA12-5BCF-FF006B67E0FD}"/>
              </a:ext>
            </a:extLst>
          </p:cNvPr>
          <p:cNvSpPr/>
          <p:nvPr/>
        </p:nvSpPr>
        <p:spPr>
          <a:xfrm>
            <a:off x="0" y="-14298"/>
            <a:ext cx="12192000" cy="6467707"/>
          </a:xfrm>
          <a:prstGeom prst="roundRect">
            <a:avLst>
              <a:gd name="adj" fmla="val 4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Google Shape;589;p26">
            <a:extLst>
              <a:ext uri="{FF2B5EF4-FFF2-40B4-BE49-F238E27FC236}">
                <a16:creationId xmlns:a16="http://schemas.microsoft.com/office/drawing/2014/main" id="{D92921E5-77CB-B499-847E-26EDAA6D4461}"/>
              </a:ext>
            </a:extLst>
          </p:cNvPr>
          <p:cNvSpPr txBox="1"/>
          <p:nvPr/>
        </p:nvSpPr>
        <p:spPr>
          <a:xfrm>
            <a:off x="1184699" y="3752929"/>
            <a:ext cx="1899932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100" u="none" strike="noStrike" cap="none" dirty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Enables infrastructure deployment through 100% project financing</a:t>
            </a:r>
            <a:endParaRPr sz="1100" u="none" strike="noStrike" cap="none" dirty="0">
              <a:solidFill>
                <a:schemeClr val="bg2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11" name="Google Shape;590;p26">
            <a:extLst>
              <a:ext uri="{FF2B5EF4-FFF2-40B4-BE49-F238E27FC236}">
                <a16:creationId xmlns:a16="http://schemas.microsoft.com/office/drawing/2014/main" id="{06F557A2-3481-ECBA-271A-1377F868D242}"/>
              </a:ext>
            </a:extLst>
          </p:cNvPr>
          <p:cNvSpPr txBox="1"/>
          <p:nvPr/>
        </p:nvSpPr>
        <p:spPr>
          <a:xfrm>
            <a:off x="4085094" y="3752929"/>
            <a:ext cx="17244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100" u="none" strike="noStrike" cap="none" dirty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Makes payments for delivered cooling; no upfront investment</a:t>
            </a:r>
            <a:endParaRPr sz="1100" u="none" strike="noStrike" cap="none" dirty="0">
              <a:solidFill>
                <a:schemeClr val="bg2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cxnSp>
        <p:nvCxnSpPr>
          <p:cNvPr id="12" name="Google Shape;591;p26">
            <a:extLst>
              <a:ext uri="{FF2B5EF4-FFF2-40B4-BE49-F238E27FC236}">
                <a16:creationId xmlns:a16="http://schemas.microsoft.com/office/drawing/2014/main" id="{D413C567-BB9D-6DAB-D66A-ACDF7DB151C1}"/>
              </a:ext>
            </a:extLst>
          </p:cNvPr>
          <p:cNvCxnSpPr>
            <a:cxnSpLocks/>
          </p:cNvCxnSpPr>
          <p:nvPr/>
        </p:nvCxnSpPr>
        <p:spPr>
          <a:xfrm>
            <a:off x="2197016" y="4420971"/>
            <a:ext cx="0" cy="576144"/>
          </a:xfrm>
          <a:prstGeom prst="straightConnector1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miter lim="800000"/>
            <a:headEnd type="oval" w="lg" len="lg"/>
            <a:tailEnd type="none" w="sm" len="sm"/>
          </a:ln>
        </p:spPr>
      </p:cxnSp>
      <p:cxnSp>
        <p:nvCxnSpPr>
          <p:cNvPr id="13" name="Google Shape;592;p26">
            <a:extLst>
              <a:ext uri="{FF2B5EF4-FFF2-40B4-BE49-F238E27FC236}">
                <a16:creationId xmlns:a16="http://schemas.microsoft.com/office/drawing/2014/main" id="{CB46D605-BAB1-0156-D0B5-58F8A66F741E}"/>
              </a:ext>
            </a:extLst>
          </p:cNvPr>
          <p:cNvCxnSpPr>
            <a:cxnSpLocks/>
          </p:cNvCxnSpPr>
          <p:nvPr/>
        </p:nvCxnSpPr>
        <p:spPr>
          <a:xfrm>
            <a:off x="4922907" y="3139566"/>
            <a:ext cx="0" cy="576144"/>
          </a:xfrm>
          <a:prstGeom prst="straightConnector1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15" name="Google Shape;594;p26">
            <a:extLst>
              <a:ext uri="{FF2B5EF4-FFF2-40B4-BE49-F238E27FC236}">
                <a16:creationId xmlns:a16="http://schemas.microsoft.com/office/drawing/2014/main" id="{3852906A-C842-9E4D-13AE-6955A65ED90C}"/>
              </a:ext>
            </a:extLst>
          </p:cNvPr>
          <p:cNvCxnSpPr>
            <a:cxnSpLocks/>
          </p:cNvCxnSpPr>
          <p:nvPr/>
        </p:nvCxnSpPr>
        <p:spPr>
          <a:xfrm>
            <a:off x="9398878" y="4431245"/>
            <a:ext cx="0" cy="576144"/>
          </a:xfrm>
          <a:prstGeom prst="straightConnector1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miter lim="800000"/>
            <a:headEnd type="oval" w="lg" len="lg"/>
            <a:tailEnd type="none" w="sm" len="sm"/>
          </a:ln>
        </p:spPr>
      </p:cxnSp>
      <p:sp>
        <p:nvSpPr>
          <p:cNvPr id="20" name="Google Shape;557;p25">
            <a:extLst>
              <a:ext uri="{FF2B5EF4-FFF2-40B4-BE49-F238E27FC236}">
                <a16:creationId xmlns:a16="http://schemas.microsoft.com/office/drawing/2014/main" id="{43F36BEB-8FD1-3A14-A1F0-32FBCAB744E5}"/>
              </a:ext>
            </a:extLst>
          </p:cNvPr>
          <p:cNvSpPr txBox="1"/>
          <p:nvPr/>
        </p:nvSpPr>
        <p:spPr>
          <a:xfrm>
            <a:off x="457201" y="1145570"/>
            <a:ext cx="11121774" cy="74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1462A"/>
              </a:buClr>
              <a:buSzPts val="1190"/>
              <a:buFont typeface="Arial"/>
              <a:buNone/>
            </a:pPr>
            <a:r>
              <a:rPr lang="en-US" sz="1600" u="none" strike="noStrike" cap="none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Cooling-as-a-Service (CaaS) unlocks private capital to scale efficient, low-carbon cooling</a:t>
            </a:r>
            <a:r>
              <a:rPr lang="en-US" sz="1600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 projects that i</a:t>
            </a:r>
            <a:r>
              <a:rPr lang="en-US" sz="1600" u="none" strike="noStrike" cap="none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mprove air quality and reduce GHG emissions through performance-based contracts </a:t>
            </a:r>
            <a:endParaRPr sz="1600" u="none" strike="noStrike" cap="none" dirty="0">
              <a:solidFill>
                <a:schemeClr val="dk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24" name="Google Shape;586;p26">
            <a:extLst>
              <a:ext uri="{FF2B5EF4-FFF2-40B4-BE49-F238E27FC236}">
                <a16:creationId xmlns:a16="http://schemas.microsoft.com/office/drawing/2014/main" id="{4021F553-E2F7-028E-EE12-E9C44EE7731B}"/>
              </a:ext>
            </a:extLst>
          </p:cNvPr>
          <p:cNvSpPr txBox="1"/>
          <p:nvPr/>
        </p:nvSpPr>
        <p:spPr>
          <a:xfrm>
            <a:off x="7957461" y="3752929"/>
            <a:ext cx="2951866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Engineers, procures, and constructs (EPC) project; provides ongoing O&amp;M services and performance guarantees </a:t>
            </a:r>
            <a:endParaRPr sz="1100" u="none" strike="noStrike" cap="none" dirty="0">
              <a:solidFill>
                <a:schemeClr val="bg2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65DA2B3-FAB1-15D3-5733-77B2FC30B22D}"/>
              </a:ext>
            </a:extLst>
          </p:cNvPr>
          <p:cNvSpPr/>
          <p:nvPr/>
        </p:nvSpPr>
        <p:spPr>
          <a:xfrm>
            <a:off x="1732628" y="1938340"/>
            <a:ext cx="3676856" cy="1324297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Customer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C7E2196-5CF5-3B2E-C097-68130B5635DF}"/>
              </a:ext>
            </a:extLst>
          </p:cNvPr>
          <p:cNvSpPr/>
          <p:nvPr/>
        </p:nvSpPr>
        <p:spPr>
          <a:xfrm>
            <a:off x="1732628" y="4822149"/>
            <a:ext cx="3676856" cy="1324297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CaaS Provider</a:t>
            </a:r>
          </a:p>
        </p:txBody>
      </p:sp>
      <p:sp>
        <p:nvSpPr>
          <p:cNvPr id="38" name="Google Shape;597;p26">
            <a:extLst>
              <a:ext uri="{FF2B5EF4-FFF2-40B4-BE49-F238E27FC236}">
                <a16:creationId xmlns:a16="http://schemas.microsoft.com/office/drawing/2014/main" id="{F7356C18-729B-2DA2-6B45-E283F9AB7192}"/>
              </a:ext>
            </a:extLst>
          </p:cNvPr>
          <p:cNvSpPr/>
          <p:nvPr/>
        </p:nvSpPr>
        <p:spPr>
          <a:xfrm>
            <a:off x="3361457" y="3032038"/>
            <a:ext cx="419199" cy="2027115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7CC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94F4DC-9F93-B5E8-DCC6-A94E0FB9EDDD}"/>
              </a:ext>
            </a:extLst>
          </p:cNvPr>
          <p:cNvCxnSpPr>
            <a:cxnSpLocks/>
          </p:cNvCxnSpPr>
          <p:nvPr/>
        </p:nvCxnSpPr>
        <p:spPr>
          <a:xfrm>
            <a:off x="5411244" y="3159060"/>
            <a:ext cx="2237669" cy="173558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598;p26">
            <a:extLst>
              <a:ext uri="{FF2B5EF4-FFF2-40B4-BE49-F238E27FC236}">
                <a16:creationId xmlns:a16="http://schemas.microsoft.com/office/drawing/2014/main" id="{B878BB18-8484-414D-3986-938AD9DBDF8E}"/>
              </a:ext>
            </a:extLst>
          </p:cNvPr>
          <p:cNvSpPr/>
          <p:nvPr/>
        </p:nvSpPr>
        <p:spPr>
          <a:xfrm>
            <a:off x="2999764" y="3512562"/>
            <a:ext cx="1142584" cy="108085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BA9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100" u="none" strike="noStrike" cap="none" dirty="0">
                <a:solidFill>
                  <a:schemeClr val="dk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CaaS contract</a:t>
            </a:r>
            <a:endParaRPr sz="1100" u="none" strike="noStrike" cap="none" dirty="0">
              <a:solidFill>
                <a:schemeClr val="dk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7BE7B05-EEFE-3616-3829-1E1CDA32FBD0}"/>
              </a:ext>
            </a:extLst>
          </p:cNvPr>
          <p:cNvSpPr/>
          <p:nvPr/>
        </p:nvSpPr>
        <p:spPr>
          <a:xfrm>
            <a:off x="7560450" y="4822149"/>
            <a:ext cx="3676856" cy="1324297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Turnkey Solution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Provider(s)</a:t>
            </a:r>
          </a:p>
        </p:txBody>
      </p:sp>
      <p:sp>
        <p:nvSpPr>
          <p:cNvPr id="3" name="Google Shape;556;p25">
            <a:extLst>
              <a:ext uri="{FF2B5EF4-FFF2-40B4-BE49-F238E27FC236}">
                <a16:creationId xmlns:a16="http://schemas.microsoft.com/office/drawing/2014/main" id="{AC002912-F556-B35C-DF38-4E25531AAC73}"/>
              </a:ext>
            </a:extLst>
          </p:cNvPr>
          <p:cNvSpPr txBox="1">
            <a:spLocks/>
          </p:cNvSpPr>
          <p:nvPr/>
        </p:nvSpPr>
        <p:spPr>
          <a:xfrm>
            <a:off x="457200" y="595700"/>
            <a:ext cx="1157897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Cooling-as-a-Service: Financial Innovation with Impact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7F79F-5DEE-6C3C-8624-6A2C7EF1927A}"/>
              </a:ext>
            </a:extLst>
          </p:cNvPr>
          <p:cNvSpPr/>
          <p:nvPr/>
        </p:nvSpPr>
        <p:spPr>
          <a:xfrm>
            <a:off x="1501232" y="6504208"/>
            <a:ext cx="440738" cy="313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Google Shape;597;p26">
            <a:extLst>
              <a:ext uri="{FF2B5EF4-FFF2-40B4-BE49-F238E27FC236}">
                <a16:creationId xmlns:a16="http://schemas.microsoft.com/office/drawing/2014/main" id="{B532648B-43AB-5543-4B87-82D1BC3C282A}"/>
              </a:ext>
            </a:extLst>
          </p:cNvPr>
          <p:cNvSpPr/>
          <p:nvPr/>
        </p:nvSpPr>
        <p:spPr>
          <a:xfrm rot="5400000">
            <a:off x="6263738" y="4190168"/>
            <a:ext cx="419199" cy="2660752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7CC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88;p26">
            <a:extLst>
              <a:ext uri="{FF2B5EF4-FFF2-40B4-BE49-F238E27FC236}">
                <a16:creationId xmlns:a16="http://schemas.microsoft.com/office/drawing/2014/main" id="{A77DB388-CFD9-8FF9-5F86-736B8FC00BA6}"/>
              </a:ext>
            </a:extLst>
          </p:cNvPr>
          <p:cNvSpPr/>
          <p:nvPr/>
        </p:nvSpPr>
        <p:spPr>
          <a:xfrm>
            <a:off x="5813689" y="4842211"/>
            <a:ext cx="1356389" cy="136467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BA9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100" u="none" strike="noStrike" cap="none" dirty="0">
                <a:solidFill>
                  <a:schemeClr val="dk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EPC + O&amp;M contract(s)</a:t>
            </a:r>
            <a:endParaRPr sz="1100" u="none" strike="noStrike" cap="none" dirty="0">
              <a:solidFill>
                <a:schemeClr val="dk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pic>
        <p:nvPicPr>
          <p:cNvPr id="14" name="Picture 13" descr="A logo with blue letters&#10;&#10;AI-generated content may be incorrect.">
            <a:extLst>
              <a:ext uri="{FF2B5EF4-FFF2-40B4-BE49-F238E27FC236}">
                <a16:creationId xmlns:a16="http://schemas.microsoft.com/office/drawing/2014/main" id="{AFC7A439-5580-2924-1E27-E39EC2C3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93" y="6481688"/>
            <a:ext cx="806195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8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>
          <a:extLst>
            <a:ext uri="{FF2B5EF4-FFF2-40B4-BE49-F238E27FC236}">
              <a16:creationId xmlns:a16="http://schemas.microsoft.com/office/drawing/2014/main" id="{A6245AAA-3857-8BCB-A165-9A2ACA2B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556;p25">
            <a:extLst>
              <a:ext uri="{FF2B5EF4-FFF2-40B4-BE49-F238E27FC236}">
                <a16:creationId xmlns:a16="http://schemas.microsoft.com/office/drawing/2014/main" id="{C3B17B38-35FF-84A4-B2F0-1564F1AF26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dirty="0"/>
              <a:t>SESA Structure: Designed for Optimal Outcomes</a:t>
            </a:r>
            <a:endParaRPr dirty="0"/>
          </a:p>
        </p:txBody>
      </p:sp>
      <p:sp>
        <p:nvSpPr>
          <p:cNvPr id="584" name="Google Shape;584;p26">
            <a:extLst>
              <a:ext uri="{FF2B5EF4-FFF2-40B4-BE49-F238E27FC236}">
                <a16:creationId xmlns:a16="http://schemas.microsoft.com/office/drawing/2014/main" id="{26E69AB7-EBD5-DE2B-0152-2D98E35323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59679" y="6240990"/>
            <a:ext cx="9923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4</a:t>
            </a:fld>
            <a:endParaRPr dirty="0">
              <a:solidFill>
                <a:schemeClr val="lt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</p:txBody>
      </p:sp>
      <p:cxnSp>
        <p:nvCxnSpPr>
          <p:cNvPr id="587" name="Google Shape;587;p26">
            <a:extLst>
              <a:ext uri="{FF2B5EF4-FFF2-40B4-BE49-F238E27FC236}">
                <a16:creationId xmlns:a16="http://schemas.microsoft.com/office/drawing/2014/main" id="{6876CFD1-A1D4-9F7E-7850-C113A1E27C07}"/>
              </a:ext>
            </a:extLst>
          </p:cNvPr>
          <p:cNvCxnSpPr/>
          <p:nvPr/>
        </p:nvCxnSpPr>
        <p:spPr>
          <a:xfrm>
            <a:off x="7424806" y="5520543"/>
            <a:ext cx="1637212" cy="0"/>
          </a:xfrm>
          <a:prstGeom prst="straightConnector1">
            <a:avLst/>
          </a:prstGeom>
          <a:noFill/>
          <a:ln w="38100" cap="flat" cmpd="sng">
            <a:solidFill>
              <a:srgbClr val="FFDC00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" name="Google Shape;175;g1fd0a6c7a45_1_29">
            <a:extLst>
              <a:ext uri="{FF2B5EF4-FFF2-40B4-BE49-F238E27FC236}">
                <a16:creationId xmlns:a16="http://schemas.microsoft.com/office/drawing/2014/main" id="{702D6A7A-EF02-3714-E059-9E1563EAE214}"/>
              </a:ext>
            </a:extLst>
          </p:cNvPr>
          <p:cNvSpPr txBox="1">
            <a:spLocks/>
          </p:cNvSpPr>
          <p:nvPr/>
        </p:nvSpPr>
        <p:spPr>
          <a:xfrm>
            <a:off x="10742400" y="6592310"/>
            <a:ext cx="9924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956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92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4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>
              <a:spcBef>
                <a:spcPts val="0"/>
              </a:spcBef>
              <a:buClr>
                <a:schemeClr val="lt1"/>
              </a:buClr>
              <a:buSzPts val="800"/>
            </a:pPr>
            <a:fld id="{593AE7E4-8F43-2748-8D17-14D28BF17D57}" type="slidenum">
              <a:rPr lang="en-US" smtClean="0">
                <a:solidFill>
                  <a:schemeClr val="lt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pPr marL="0" indent="0" algn="r">
                <a:spcBef>
                  <a:spcPts val="0"/>
                </a:spcBef>
                <a:buClr>
                  <a:schemeClr val="lt1"/>
                </a:buClr>
                <a:buSzPts val="800"/>
              </a:pPr>
              <a:t>4</a:t>
            </a:fld>
            <a:endParaRPr lang="en-US" dirty="0">
              <a:solidFill>
                <a:schemeClr val="lt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6CBD3A-BE38-EBB5-9E5E-7111711C1605}"/>
              </a:ext>
            </a:extLst>
          </p:cNvPr>
          <p:cNvSpPr/>
          <p:nvPr/>
        </p:nvSpPr>
        <p:spPr>
          <a:xfrm>
            <a:off x="0" y="-14298"/>
            <a:ext cx="12192000" cy="6467707"/>
          </a:xfrm>
          <a:prstGeom prst="roundRect">
            <a:avLst>
              <a:gd name="adj" fmla="val 4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Google Shape;557;p25">
            <a:extLst>
              <a:ext uri="{FF2B5EF4-FFF2-40B4-BE49-F238E27FC236}">
                <a16:creationId xmlns:a16="http://schemas.microsoft.com/office/drawing/2014/main" id="{C227B3F4-7FD2-C269-8CE2-C1536F4C08E4}"/>
              </a:ext>
            </a:extLst>
          </p:cNvPr>
          <p:cNvSpPr txBox="1"/>
          <p:nvPr/>
        </p:nvSpPr>
        <p:spPr>
          <a:xfrm>
            <a:off x="457201" y="1145570"/>
            <a:ext cx="11121774" cy="748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D1462A"/>
              </a:buClr>
              <a:buSzPts val="1190"/>
              <a:buFont typeface="Arial"/>
              <a:buNone/>
            </a:pPr>
            <a:r>
              <a:rPr lang="en-US" sz="1600" u="none" strike="noStrike" cap="none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rPr>
              <a:t>Cooling-as-a-Service </a:t>
            </a:r>
            <a:r>
              <a:rPr lang="en-US" sz="1600" dirty="0">
                <a:solidFill>
                  <a:srgbClr val="262626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allows service charges/pricing to be set to match the performance outcomes that matter most to customers which supports scaling climate-positive investment in infrastructure  </a:t>
            </a:r>
            <a:endParaRPr sz="1600" u="none" strike="noStrike" cap="none" dirty="0">
              <a:solidFill>
                <a:schemeClr val="dk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  <a:sym typeface="Arial"/>
            </a:endParaRPr>
          </a:p>
        </p:txBody>
      </p:sp>
      <p:sp>
        <p:nvSpPr>
          <p:cNvPr id="3" name="Google Shape;556;p25">
            <a:extLst>
              <a:ext uri="{FF2B5EF4-FFF2-40B4-BE49-F238E27FC236}">
                <a16:creationId xmlns:a16="http://schemas.microsoft.com/office/drawing/2014/main" id="{060B3069-83AC-E6FB-3100-0A2FFE3EF471}"/>
              </a:ext>
            </a:extLst>
          </p:cNvPr>
          <p:cNvSpPr txBox="1">
            <a:spLocks/>
          </p:cNvSpPr>
          <p:nvPr/>
        </p:nvSpPr>
        <p:spPr>
          <a:xfrm>
            <a:off x="457200" y="595700"/>
            <a:ext cx="1157897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Cooling-as-a-Service: Flexible Model That Scales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6E744C3-161E-F001-F216-89666E277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452332"/>
              </p:ext>
            </p:extLst>
          </p:nvPr>
        </p:nvGraphicFramePr>
        <p:xfrm>
          <a:off x="457199" y="2075375"/>
          <a:ext cx="11194856" cy="361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256">
                  <a:extLst>
                    <a:ext uri="{9D8B030D-6E8A-4147-A177-3AD203B41FA5}">
                      <a16:colId xmlns:a16="http://schemas.microsoft.com/office/drawing/2014/main" val="1212519282"/>
                    </a:ext>
                  </a:extLst>
                </a:gridCol>
                <a:gridCol w="4306502">
                  <a:extLst>
                    <a:ext uri="{9D8B030D-6E8A-4147-A177-3AD203B41FA5}">
                      <a16:colId xmlns:a16="http://schemas.microsoft.com/office/drawing/2014/main" val="1163028353"/>
                    </a:ext>
                  </a:extLst>
                </a:gridCol>
                <a:gridCol w="495759">
                  <a:extLst>
                    <a:ext uri="{9D8B030D-6E8A-4147-A177-3AD203B41FA5}">
                      <a16:colId xmlns:a16="http://schemas.microsoft.com/office/drawing/2014/main" val="1561730289"/>
                    </a:ext>
                  </a:extLst>
                </a:gridCol>
                <a:gridCol w="5306339">
                  <a:extLst>
                    <a:ext uri="{9D8B030D-6E8A-4147-A177-3AD203B41FA5}">
                      <a16:colId xmlns:a16="http://schemas.microsoft.com/office/drawing/2014/main" val="3128938614"/>
                    </a:ext>
                  </a:extLst>
                </a:gridCol>
              </a:tblGrid>
              <a:tr h="5907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Sharp Grotesk" panose="020B0503050702030204" pitchFamily="34" charset="77"/>
                          <a:ea typeface="Sharp Grotesk" panose="020B0503050702030204" pitchFamily="34" charset="77"/>
                          <a:cs typeface="Sharp Grotesk" panose="020B0503050702030204" pitchFamily="34" charset="77"/>
                        </a:rPr>
                        <a:t>Common Pricing Structures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Sharp Grotesk" panose="020B0503050702030204" pitchFamily="34" charset="77"/>
                          <a:ea typeface="Sharp Grotesk" panose="020B0503050702030204" pitchFamily="34" charset="77"/>
                          <a:cs typeface="Sharp Grotesk" panose="020B0503050702030204" pitchFamily="34" charset="77"/>
                        </a:rPr>
                        <a:t>Benefits of CaaS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2020745"/>
                  </a:ext>
                </a:extLst>
              </a:tr>
              <a:tr h="1006678">
                <a:tc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$/ton of installed cooling capacity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Makes advanced systems accessible without CapEx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Aligns mission-critical outcomes like cooling availability and building occupant comfort and health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9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Bundles financial and technical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>
                          <a:srgbClr val="000000"/>
                        </a:buClr>
                        <a:buSzPct val="12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De-risks projects through performance guarantees and comprehensive O&amp;M services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900"/>
                        </a:spcAft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Structured as off-balance sheet </a:t>
                      </a:r>
                    </a:p>
                  </a:txBody>
                  <a:tcPr marL="1371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05312"/>
                  </a:ext>
                </a:extLst>
              </a:tr>
              <a:tr h="1006678">
                <a:tc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$/ton-hour of cooling delivered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91689"/>
                  </a:ext>
                </a:extLst>
              </a:tr>
              <a:tr h="1006678">
                <a:tc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harp Sans Medium" pitchFamily="2" charset="77"/>
                          <a:ea typeface="Sharp Sans Medium" pitchFamily="2" charset="77"/>
                          <a:cs typeface="Sharp Sans Medium" pitchFamily="2" charset="77"/>
                        </a:rPr>
                        <a:t>Key performance indicators (indoor air quality, humidity, and temperature)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0" i="0" dirty="0">
                        <a:latin typeface="Sharp Sans Medium" pitchFamily="2" charset="77"/>
                        <a:ea typeface="Sharp Sans Medium" pitchFamily="2" charset="77"/>
                        <a:cs typeface="Sharp Sans Medium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74743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646C4703-96AB-6558-D63A-6BC67117EF88}"/>
              </a:ext>
            </a:extLst>
          </p:cNvPr>
          <p:cNvSpPr/>
          <p:nvPr/>
        </p:nvSpPr>
        <p:spPr>
          <a:xfrm>
            <a:off x="568798" y="2731437"/>
            <a:ext cx="895726" cy="8946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2210C1-A7BD-4AF6-5BE7-B336D242BF13}"/>
              </a:ext>
            </a:extLst>
          </p:cNvPr>
          <p:cNvSpPr/>
          <p:nvPr/>
        </p:nvSpPr>
        <p:spPr>
          <a:xfrm>
            <a:off x="568798" y="3726838"/>
            <a:ext cx="895726" cy="8946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BFBF307-46CD-F242-BE20-B2925481E884}"/>
              </a:ext>
            </a:extLst>
          </p:cNvPr>
          <p:cNvSpPr/>
          <p:nvPr/>
        </p:nvSpPr>
        <p:spPr>
          <a:xfrm>
            <a:off x="568798" y="4722240"/>
            <a:ext cx="895726" cy="8946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black stopwatch with a speedometer&#10;&#10;AI-generated content may be incorrect.">
            <a:extLst>
              <a:ext uri="{FF2B5EF4-FFF2-40B4-BE49-F238E27FC236}">
                <a16:creationId xmlns:a16="http://schemas.microsoft.com/office/drawing/2014/main" id="{5F15414D-4232-F2F7-32C7-3D8F5C111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24" y="3786846"/>
            <a:ext cx="768469" cy="710593"/>
          </a:xfrm>
          <a:prstGeom prst="rect">
            <a:avLst/>
          </a:prstGeom>
        </p:spPr>
      </p:pic>
      <p:pic>
        <p:nvPicPr>
          <p:cNvPr id="29" name="Picture 28" descr="A graph with arrow pointing up&#10;&#10;AI-generated content may be incorrect.">
            <a:extLst>
              <a:ext uri="{FF2B5EF4-FFF2-40B4-BE49-F238E27FC236}">
                <a16:creationId xmlns:a16="http://schemas.microsoft.com/office/drawing/2014/main" id="{07C3CD35-C079-BC13-6D0F-F29471A1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24" y="4722239"/>
            <a:ext cx="736797" cy="856278"/>
          </a:xfrm>
          <a:prstGeom prst="rect">
            <a:avLst/>
          </a:prstGeom>
        </p:spPr>
      </p:pic>
      <p:pic>
        <p:nvPicPr>
          <p:cNvPr id="30" name="Picture 29" descr="A black and white icon of a door and snowflake&#10;&#10;AI-generated content may be incorrect.">
            <a:extLst>
              <a:ext uri="{FF2B5EF4-FFF2-40B4-BE49-F238E27FC236}">
                <a16:creationId xmlns:a16="http://schemas.microsoft.com/office/drawing/2014/main" id="{FA0E020D-A51D-C88C-9F84-7D3172438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59" y="2810191"/>
            <a:ext cx="736797" cy="75533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24B45F7-D127-5A93-E57C-EAA059214743}"/>
              </a:ext>
            </a:extLst>
          </p:cNvPr>
          <p:cNvSpPr/>
          <p:nvPr/>
        </p:nvSpPr>
        <p:spPr>
          <a:xfrm>
            <a:off x="1501232" y="6504208"/>
            <a:ext cx="440738" cy="313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5" name="Picture 4" descr="A logo with blue letters&#10;&#10;AI-generated content may be incorrect.">
            <a:extLst>
              <a:ext uri="{FF2B5EF4-FFF2-40B4-BE49-F238E27FC236}">
                <a16:creationId xmlns:a16="http://schemas.microsoft.com/office/drawing/2014/main" id="{B5B50855-5790-194D-C0D8-18D5E1E20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293" y="6481688"/>
            <a:ext cx="806195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0844"/>
      </p:ext>
    </p:extLst>
  </p:cSld>
  <p:clrMapOvr>
    <a:masterClrMapping/>
  </p:clrMapOvr>
</p:sld>
</file>

<file path=ppt/theme/theme1.xml><?xml version="1.0" encoding="utf-8"?>
<a:theme xmlns:a="http://schemas.openxmlformats.org/drawingml/2006/main" name="Metrus Theme">
  <a:themeElements>
    <a:clrScheme name="Metru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B00"/>
      </a:accent1>
      <a:accent2>
        <a:srgbClr val="A7C8CC"/>
      </a:accent2>
      <a:accent3>
        <a:srgbClr val="CBE4E8"/>
      </a:accent3>
      <a:accent4>
        <a:srgbClr val="A0A0A0"/>
      </a:accent4>
      <a:accent5>
        <a:srgbClr val="C4C4C4"/>
      </a:accent5>
      <a:accent6>
        <a:srgbClr val="F0F0F0"/>
      </a:accent6>
      <a:hlink>
        <a:srgbClr val="FFDB00"/>
      </a:hlink>
      <a:folHlink>
        <a:srgbClr val="A7C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us Intro Presentation 3.2.23 UPDATED" id="{E7648079-BA58-D648-B7E3-11F08D9B5C67}" vid="{F0823B35-ADD8-F74F-95D5-28092873D0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63b1a4-aa8b-4958-8553-3f518580d762" xsi:nil="true"/>
    <lcf76f155ced4ddcb4097134ff3c332f xmlns="45d3cbef-1a71-4747-963a-6828e0c46e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11045FAFB0B4D8484AFA05B839D58" ma:contentTypeVersion="15" ma:contentTypeDescription="Create a new document." ma:contentTypeScope="" ma:versionID="0cd911186f307017d1dd9e14ba4ad074">
  <xsd:schema xmlns:xsd="http://www.w3.org/2001/XMLSchema" xmlns:xs="http://www.w3.org/2001/XMLSchema" xmlns:p="http://schemas.microsoft.com/office/2006/metadata/properties" xmlns:ns2="2663b1a4-aa8b-4958-8553-3f518580d762" xmlns:ns3="45d3cbef-1a71-4747-963a-6828e0c46ead" targetNamespace="http://schemas.microsoft.com/office/2006/metadata/properties" ma:root="true" ma:fieldsID="ed748f83be9cdac21a8021670c93d880" ns2:_="" ns3:_="">
    <xsd:import namespace="2663b1a4-aa8b-4958-8553-3f518580d762"/>
    <xsd:import namespace="45d3cbef-1a71-4747-963a-6828e0c46e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3b1a4-aa8b-4958-8553-3f518580d7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18da05b-41a5-48bc-a09e-3644350d9361}" ma:internalName="TaxCatchAll" ma:showField="CatchAllData" ma:web="2663b1a4-aa8b-4958-8553-3f518580d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3cbef-1a71-4747-963a-6828e0c46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5a9ff64-baac-48de-a6e9-e21b15b80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3947A3-9160-4737-A825-6E8B9CB7F884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45d3cbef-1a71-4747-963a-6828e0c46ead"/>
    <ds:schemaRef ds:uri="http://schemas.microsoft.com/office/infopath/2007/PartnerControls"/>
    <ds:schemaRef ds:uri="http://schemas.openxmlformats.org/package/2006/metadata/core-properties"/>
    <ds:schemaRef ds:uri="2663b1a4-aa8b-4958-8553-3f518580d76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3C5A1A-354C-4FD9-8E89-EB2328BF6C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7C365B-5023-40AF-BDA8-5AB8EE9E7C8C}">
  <ds:schemaRefs>
    <ds:schemaRef ds:uri="2663b1a4-aa8b-4958-8553-3f518580d762"/>
    <ds:schemaRef ds:uri="45d3cbef-1a71-4747-963a-6828e0c46e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Metrus Theme</Template>
  <TotalTime>576</TotalTime>
  <Words>326</Words>
  <Application>Microsoft Office PowerPoint</Application>
  <PresentationFormat>Widescreen</PresentationFormat>
  <Paragraphs>61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Sharp Grotesk</vt:lpstr>
      <vt:lpstr>Sharp Sans Medium</vt:lpstr>
      <vt:lpstr>Metrus Theme</vt:lpstr>
      <vt:lpstr>Cooling-as-a-Service:  Catalyzing Innovation &amp; Efficiency</vt:lpstr>
      <vt:lpstr>PowerPoint Presentation</vt:lpstr>
      <vt:lpstr>SESA Structure: Designed for Optimal Outcomes</vt:lpstr>
      <vt:lpstr>SESA Structure: Designed for Optimal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a Bigger Impact</dc:title>
  <dc:creator>Tony Mingo</dc:creator>
  <cp:lastModifiedBy>Bob Hinkle</cp:lastModifiedBy>
  <cp:revision>22</cp:revision>
  <cp:lastPrinted>2024-06-17T16:49:08Z</cp:lastPrinted>
  <dcterms:created xsi:type="dcterms:W3CDTF">2023-05-05T23:19:22Z</dcterms:created>
  <dcterms:modified xsi:type="dcterms:W3CDTF">2025-03-25T20:51:17Z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0x010100FD211045FAFB0B4D8484AFA05B839D58</vt:lpwstr>
  </property>
  <property fmtid="{D5CDD505-2E9C-101B-9397-08002B2CF9AE}" pid="3" name="MediaServiceImageTags">
    <vt:lpwstr/>
  </property>
</Properties>
</file>